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305" r:id="rId2"/>
    <p:sldId id="336" r:id="rId3"/>
    <p:sldId id="369" r:id="rId4"/>
    <p:sldId id="337" r:id="rId5"/>
    <p:sldId id="362" r:id="rId6"/>
    <p:sldId id="338" r:id="rId7"/>
    <p:sldId id="370" r:id="rId8"/>
    <p:sldId id="259" r:id="rId9"/>
    <p:sldId id="404" r:id="rId10"/>
    <p:sldId id="405" r:id="rId11"/>
    <p:sldId id="261" r:id="rId12"/>
    <p:sldId id="318" r:id="rId13"/>
    <p:sldId id="410" r:id="rId14"/>
    <p:sldId id="365" r:id="rId15"/>
    <p:sldId id="413" r:id="rId16"/>
    <p:sldId id="265" r:id="rId17"/>
    <p:sldId id="321" r:id="rId18"/>
    <p:sldId id="313" r:id="rId19"/>
    <p:sldId id="310" r:id="rId20"/>
    <p:sldId id="387" r:id="rId21"/>
    <p:sldId id="348" r:id="rId22"/>
    <p:sldId id="385" r:id="rId23"/>
    <p:sldId id="367" r:id="rId24"/>
    <p:sldId id="414" r:id="rId25"/>
    <p:sldId id="411" r:id="rId26"/>
    <p:sldId id="344" r:id="rId27"/>
    <p:sldId id="339" r:id="rId28"/>
    <p:sldId id="341" r:id="rId29"/>
    <p:sldId id="386" r:id="rId30"/>
    <p:sldId id="345" r:id="rId31"/>
    <p:sldId id="412" r:id="rId32"/>
    <p:sldId id="282" r:id="rId33"/>
    <p:sldId id="340" r:id="rId34"/>
    <p:sldId id="356" r:id="rId35"/>
    <p:sldId id="357" r:id="rId36"/>
    <p:sldId id="358" r:id="rId37"/>
    <p:sldId id="415" r:id="rId38"/>
    <p:sldId id="416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EE0D"/>
    <a:srgbClr val="CAC009"/>
    <a:srgbClr val="E130DF"/>
    <a:srgbClr val="20D12B"/>
    <a:srgbClr val="858213"/>
    <a:srgbClr val="E5DA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88" autoAdjust="0"/>
    <p:restoredTop sz="50000" autoAdjust="0"/>
  </p:normalViewPr>
  <p:slideViewPr>
    <p:cSldViewPr snapToGrid="0" snapToObjects="1">
      <p:cViewPr>
        <p:scale>
          <a:sx n="95" d="100"/>
          <a:sy n="95" d="100"/>
        </p:scale>
        <p:origin x="2152" y="7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51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Relationship Id="rId2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1" Type="http://schemas.openxmlformats.org/officeDocument/2006/relationships/image" Target="../media/image28.emf"/><Relationship Id="rId2" Type="http://schemas.openxmlformats.org/officeDocument/2006/relationships/image" Target="../media/image2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27B268-6614-5F48-AA83-E24159DD2DCE}" type="datetime1">
              <a:rPr lang="en-US" smtClean="0"/>
              <a:t>6/10/18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8FA42B-F202-6C41-83F8-FABAD63A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46912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0C52F1-6706-6F4C-9C23-32A83A37AC27}" type="datetime1">
              <a:rPr lang="en-US" smtClean="0"/>
              <a:t>6/10/18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89F9A-7677-7643-93C7-BEDB94AA4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793139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89F9A-7677-7643-93C7-BEDB94AA4C4E}" type="slidenum">
              <a:rPr lang="en-US" smtClean="0"/>
              <a:t>2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898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89F9A-7677-7643-93C7-BEDB94AA4C4E}" type="slidenum">
              <a:rPr lang="en-US" smtClean="0"/>
              <a:t>3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51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89F9A-7677-7643-93C7-BEDB94AA4C4E}" type="slidenum">
              <a:rPr lang="en-US" smtClean="0"/>
              <a:t>5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51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89F9A-7677-7643-93C7-BEDB94AA4C4E}" type="slidenum">
              <a:rPr lang="en-US" smtClean="0"/>
              <a:t>8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190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89F9A-7677-7643-93C7-BEDB94AA4C4E}" type="slidenum">
              <a:rPr lang="en-US" smtClean="0"/>
              <a:t>18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658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89F9A-7677-7643-93C7-BEDB94AA4C4E}" type="slidenum">
              <a:rPr lang="en-US" smtClean="0"/>
              <a:t>19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202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0C897D-572F-444E-BB6B-D5813D2DDD5B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67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78E6C-39D4-1C4D-A2F6-46F8CAC27CCF}" type="datetime1">
              <a:rPr lang="en-US" smtClean="0"/>
              <a:t>6/10/18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61C8-E6CD-124F-8B0F-274D8D732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75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3409C-DB1C-2845-A9EC-7960AF6ACECA}" type="datetime1">
              <a:rPr lang="en-US" smtClean="0"/>
              <a:t>6/10/18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61C8-E6CD-124F-8B0F-274D8D732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319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3AA96-12B0-7B49-B37A-7D60634C2BD2}" type="datetime1">
              <a:rPr lang="en-US" smtClean="0"/>
              <a:t>6/10/18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61C8-E6CD-124F-8B0F-274D8D732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248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FBDF1-683C-104F-86B5-B63FC3401129}" type="datetime1">
              <a:rPr lang="en-US" smtClean="0"/>
              <a:t>6/10/18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61C8-E6CD-124F-8B0F-274D8D732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79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E9E99-B8AA-4B4F-9C28-5EDB65A31267}" type="datetime1">
              <a:rPr lang="en-US" smtClean="0"/>
              <a:t>6/10/18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61C8-E6CD-124F-8B0F-274D8D732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432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BFCE2-5480-914B-9B0E-05EB058EDAF8}" type="datetime1">
              <a:rPr lang="en-US" smtClean="0"/>
              <a:t>6/10/18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61C8-E6CD-124F-8B0F-274D8D732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558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7D727-8836-3141-A9B3-0B6612495A71}" type="datetime1">
              <a:rPr lang="en-US" smtClean="0"/>
              <a:t>6/10/18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61C8-E6CD-124F-8B0F-274D8D732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53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B2E45-9EBF-704E-8919-33ED6C9D0CB5}" type="datetime1">
              <a:rPr lang="en-US" smtClean="0"/>
              <a:t>6/10/18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61C8-E6CD-124F-8B0F-274D8D732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516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4F002-C584-8F42-9C45-2770DF39DA2F}" type="datetime1">
              <a:rPr lang="en-US" smtClean="0"/>
              <a:t>6/10/18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61C8-E6CD-124F-8B0F-274D8D732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926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07D3C-4AD2-714E-AA73-AD6EA2AEA3C5}" type="datetime1">
              <a:rPr lang="en-US" smtClean="0"/>
              <a:t>6/10/18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61C8-E6CD-124F-8B0F-274D8D732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82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42A3B-A42B-4640-9F13-F726B5D4EFAA}" type="datetime1">
              <a:rPr lang="en-US" smtClean="0"/>
              <a:t>6/10/18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61C8-E6CD-124F-8B0F-274D8D732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420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1D389-9E29-434A-926E-8526074D68DE}" type="datetime1">
              <a:rPr lang="en-US" smtClean="0"/>
              <a:t>6/10/18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10947" y="2746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D77A61C8-E6CD-124F-8B0F-274D8D732A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158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200" kern="1200">
          <a:solidFill>
            <a:srgbClr val="000090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oleObject" Target="../embeddings/oleObject3.bin"/><Relationship Id="rId6" Type="http://schemas.openxmlformats.org/officeDocument/2006/relationships/image" Target="../media/image22.emf"/><Relationship Id="rId7" Type="http://schemas.openxmlformats.org/officeDocument/2006/relationships/oleObject" Target="../embeddings/oleObject4.bin"/><Relationship Id="rId8" Type="http://schemas.openxmlformats.org/officeDocument/2006/relationships/oleObject" Target="../embeddings/oleObject5.bin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openxmlformats.org/officeDocument/2006/relationships/image" Target="../media/image32.tif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6.bin"/><Relationship Id="rId4" Type="http://schemas.openxmlformats.org/officeDocument/2006/relationships/image" Target="../media/image28.emf"/><Relationship Id="rId5" Type="http://schemas.openxmlformats.org/officeDocument/2006/relationships/oleObject" Target="../embeddings/oleObject7.bin"/><Relationship Id="rId6" Type="http://schemas.openxmlformats.org/officeDocument/2006/relationships/image" Target="../media/image29.emf"/><Relationship Id="rId7" Type="http://schemas.openxmlformats.org/officeDocument/2006/relationships/oleObject" Target="../embeddings/oleObject8.bin"/><Relationship Id="rId8" Type="http://schemas.openxmlformats.org/officeDocument/2006/relationships/image" Target="../media/image30.emf"/><Relationship Id="rId9" Type="http://schemas.openxmlformats.org/officeDocument/2006/relationships/oleObject" Target="../embeddings/oleObject9.bin"/><Relationship Id="rId10" Type="http://schemas.openxmlformats.org/officeDocument/2006/relationships/image" Target="../media/image3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4" Type="http://schemas.openxmlformats.org/officeDocument/2006/relationships/image" Target="../media/image35.tiff"/><Relationship Id="rId5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6.jpeg"/><Relationship Id="rId5" Type="http://schemas.openxmlformats.org/officeDocument/2006/relationships/image" Target="../media/image39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Relationship Id="rId3" Type="http://schemas.openxmlformats.org/officeDocument/2006/relationships/image" Target="../media/image4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tiff"/><Relationship Id="rId3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4" Type="http://schemas.openxmlformats.org/officeDocument/2006/relationships/image" Target="../media/image48.tiff"/><Relationship Id="rId5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tiff"/><Relationship Id="rId3" Type="http://schemas.openxmlformats.org/officeDocument/2006/relationships/image" Target="../media/image51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4" Type="http://schemas.openxmlformats.org/officeDocument/2006/relationships/image" Target="../media/image5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jpeg"/><Relationship Id="rId3" Type="http://schemas.openxmlformats.org/officeDocument/2006/relationships/image" Target="../media/image5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4" Type="http://schemas.openxmlformats.org/officeDocument/2006/relationships/image" Target="../media/image5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jpg"/><Relationship Id="rId3" Type="http://schemas.openxmlformats.org/officeDocument/2006/relationships/image" Target="../media/image57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4" Type="http://schemas.openxmlformats.org/officeDocument/2006/relationships/image" Target="../media/image59.tiff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36.jpeg"/><Relationship Id="rId5" Type="http://schemas.openxmlformats.org/officeDocument/2006/relationships/image" Target="../media/image59.tiff"/><Relationship Id="rId6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7.png"/><Relationship Id="rId5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4" Type="http://schemas.openxmlformats.org/officeDocument/2006/relationships/oleObject" Target="../embeddings/oleObject1.bin"/><Relationship Id="rId5" Type="http://schemas.openxmlformats.org/officeDocument/2006/relationships/image" Target="../media/image15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16.emf"/><Relationship Id="rId8" Type="http://schemas.openxmlformats.org/officeDocument/2006/relationships/image" Target="../media/image18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737" y="1605759"/>
            <a:ext cx="8826519" cy="2313768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NONADIABATIC DYNAMICS OF</a:t>
            </a:r>
            <a:br>
              <a:rPr lang="en-US" sz="36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</a:br>
            <a:r>
              <a:rPr lang="en-US" sz="36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PHOTOINDUCED </a:t>
            </a:r>
            <a:br>
              <a:rPr lang="en-US" sz="36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</a:br>
            <a:r>
              <a:rPr lang="en-US" sz="36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>PROTON-COUPLED ELECTRON TRANSFER </a:t>
            </a:r>
            <a:br>
              <a:rPr lang="en-US" sz="36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</a:br>
            <a:r>
              <a:rPr lang="en-US" sz="36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  <a:t/>
            </a:r>
            <a:br>
              <a:rPr lang="en-US" sz="3600" dirty="0" smtClean="0">
                <a:solidFill>
                  <a:srgbClr val="000090"/>
                </a:solidFill>
                <a:latin typeface="Arial Rounded MT Bold"/>
                <a:cs typeface="Arial Rounded MT Bold"/>
              </a:rPr>
            </a:br>
            <a:endParaRPr lang="en-US" sz="3600" dirty="0">
              <a:solidFill>
                <a:srgbClr val="000090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748" y="4000036"/>
            <a:ext cx="8738508" cy="1117197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Arial Rounded MT Bold"/>
                <a:cs typeface="Arial Rounded MT Bold"/>
              </a:rPr>
              <a:t>PUJA GOYAL</a:t>
            </a:r>
          </a:p>
          <a:p>
            <a:endParaRPr lang="en-US" sz="2600" dirty="0">
              <a:solidFill>
                <a:schemeClr val="tx1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69155" y="5008670"/>
            <a:ext cx="9027694" cy="13652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chemeClr val="tx1"/>
                </a:solidFill>
                <a:latin typeface="Arial Rounded MT Bold"/>
                <a:cs typeface="Arial Rounded MT Bold"/>
              </a:rPr>
              <a:t>Workshop on</a:t>
            </a:r>
          </a:p>
          <a:p>
            <a:r>
              <a:rPr lang="en-US" sz="1800" dirty="0" smtClean="0">
                <a:solidFill>
                  <a:schemeClr val="tx1"/>
                </a:solidFill>
                <a:latin typeface="Arial Rounded MT Bold"/>
                <a:cs typeface="Arial Rounded MT Bold"/>
              </a:rPr>
              <a:t>Modular Software Infrastructure for Excited State Dynamics</a:t>
            </a:r>
          </a:p>
          <a:p>
            <a:endParaRPr lang="en-US" sz="1800" dirty="0" smtClean="0">
              <a:solidFill>
                <a:schemeClr val="tx1"/>
              </a:solidFill>
              <a:latin typeface="Arial Rounded MT Bold"/>
              <a:cs typeface="Arial Rounded MT Bold"/>
            </a:endParaRPr>
          </a:p>
          <a:p>
            <a:r>
              <a:rPr lang="en-US" sz="1800" dirty="0" smtClean="0">
                <a:solidFill>
                  <a:schemeClr val="tx1"/>
                </a:solidFill>
                <a:latin typeface="Arial Rounded MT Bold"/>
                <a:cs typeface="Arial Rounded MT Bold"/>
              </a:rPr>
              <a:t>June 10, 2018</a:t>
            </a:r>
            <a:endParaRPr lang="en-US" sz="1800" dirty="0">
              <a:solidFill>
                <a:schemeClr val="tx1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7" y="86388"/>
            <a:ext cx="1378267" cy="137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4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590"/>
            <a:ext cx="8229600" cy="1143000"/>
          </a:xfrm>
        </p:spPr>
        <p:txBody>
          <a:bodyPr/>
          <a:lstStyle/>
          <a:p>
            <a:r>
              <a:rPr lang="en-US" dirty="0" smtClean="0"/>
              <a:t>Overall Procedure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61C8-E6CD-124F-8B0F-274D8D732AEB}" type="slidenum">
              <a:rPr lang="en-US" smtClean="0"/>
              <a:t>10</a:t>
            </a:fld>
            <a:endParaRPr lang="en-US"/>
          </a:p>
        </p:txBody>
      </p:sp>
      <p:pic>
        <p:nvPicPr>
          <p:cNvPr id="10" name="Picture 6" descr="hopp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21" y="3610816"/>
            <a:ext cx="2307661" cy="1027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4" t="3510" r="3868" b="4917"/>
          <a:stretch/>
        </p:blipFill>
        <p:spPr bwMode="auto">
          <a:xfrm>
            <a:off x="3521091" y="3043901"/>
            <a:ext cx="2286750" cy="180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last_frame.tga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" t="12148" r="9828" b="13333"/>
          <a:stretch/>
        </p:blipFill>
        <p:spPr>
          <a:xfrm flipH="1">
            <a:off x="6805998" y="3064109"/>
            <a:ext cx="1751992" cy="17875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3406" y="1397807"/>
            <a:ext cx="31231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Helvetica"/>
                <a:cs typeface="Helvetica"/>
              </a:rPr>
              <a:t>Characterize the solute electronic states using CASPT2/CASSCF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85613" y="1247017"/>
            <a:ext cx="3123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Helvetica"/>
                <a:cs typeface="Helvetica"/>
              </a:rPr>
              <a:t>Fit PM3 parameters to get agreement between </a:t>
            </a:r>
          </a:p>
          <a:p>
            <a:pPr algn="ctr"/>
            <a:r>
              <a:rPr lang="en-US" sz="2000" dirty="0" smtClean="0">
                <a:latin typeface="Helvetica"/>
                <a:cs typeface="Helvetica"/>
              </a:rPr>
              <a:t>PM3/FOMO-CASCI and reference CASPT2 data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96390" y="4877598"/>
            <a:ext cx="27486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/>
                <a:cs typeface="Helvetica"/>
              </a:rPr>
              <a:t>Q</a:t>
            </a:r>
            <a:r>
              <a:rPr lang="en-US" sz="2000" dirty="0" smtClean="0">
                <a:latin typeface="Helvetica"/>
                <a:cs typeface="Helvetica"/>
              </a:rPr>
              <a:t>uantum mechanics/</a:t>
            </a:r>
          </a:p>
          <a:p>
            <a:pPr algn="ctr"/>
            <a:r>
              <a:rPr lang="en-US" sz="2000" dirty="0" smtClean="0">
                <a:latin typeface="Helvetica"/>
                <a:cs typeface="Helvetica"/>
              </a:rPr>
              <a:t>molecular mechanics (QM/MM)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91976" y="4877598"/>
            <a:ext cx="2877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Helvetica"/>
                <a:cs typeface="Helvetica"/>
              </a:rPr>
              <a:t>Calculate electronic/vibronic states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7200" y="4848658"/>
            <a:ext cx="2307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Surface hopping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0" y="5903893"/>
            <a:ext cx="64135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Helvetica"/>
                <a:cs typeface="Helvetica"/>
              </a:rPr>
              <a:t>Tully </a:t>
            </a:r>
            <a:r>
              <a:rPr lang="en-US" sz="1400" i="1" dirty="0" smtClean="0">
                <a:latin typeface="Helvetica"/>
                <a:cs typeface="Helvetica"/>
              </a:rPr>
              <a:t>JCP 1990</a:t>
            </a:r>
          </a:p>
          <a:p>
            <a:r>
              <a:rPr lang="en-US" sz="1400" dirty="0" smtClean="0">
                <a:latin typeface="Helvetica"/>
                <a:cs typeface="Helvetica"/>
              </a:rPr>
              <a:t>Hammes</a:t>
            </a:r>
            <a:r>
              <a:rPr lang="en-US" sz="1400" dirty="0">
                <a:latin typeface="Helvetica"/>
                <a:cs typeface="Helvetica"/>
              </a:rPr>
              <a:t>-Schiffer, Tully </a:t>
            </a:r>
            <a:r>
              <a:rPr lang="en-US" sz="1400" i="1" dirty="0" smtClean="0">
                <a:latin typeface="Helvetica"/>
                <a:cs typeface="Helvetica"/>
              </a:rPr>
              <a:t>JCP 1994</a:t>
            </a:r>
          </a:p>
          <a:p>
            <a:r>
              <a:rPr lang="en-US" sz="1400" dirty="0" smtClean="0">
                <a:latin typeface="Helvetica"/>
                <a:cs typeface="Helvetica"/>
              </a:rPr>
              <a:t>QM</a:t>
            </a:r>
            <a:r>
              <a:rPr lang="en-US" sz="1400" dirty="0">
                <a:latin typeface="Helvetica"/>
                <a:cs typeface="Helvetica"/>
              </a:rPr>
              <a:t>/MM semi-empirical FOMO-CASCI code: Prof. Todd Martinez</a:t>
            </a:r>
          </a:p>
          <a:p>
            <a:r>
              <a:rPr lang="en-US" sz="1400" dirty="0">
                <a:latin typeface="Helvetica"/>
                <a:cs typeface="Helvetica"/>
              </a:rPr>
              <a:t>MDQT implementation: Dr. Christine A. </a:t>
            </a:r>
            <a:r>
              <a:rPr lang="en-US" sz="1400" dirty="0" smtClean="0">
                <a:latin typeface="Helvetica"/>
                <a:cs typeface="Helvetica"/>
              </a:rPr>
              <a:t>Schwerdtfeger  </a:t>
            </a:r>
            <a:endParaRPr lang="en-US" sz="1400" i="1" dirty="0">
              <a:latin typeface="Helvetica"/>
              <a:cs typeface="Helvetica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876839" y="1925061"/>
            <a:ext cx="762000" cy="0"/>
          </a:xfrm>
          <a:prstGeom prst="straightConnector1">
            <a:avLst/>
          </a:prstGeom>
          <a:ln w="31750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630734" y="2690768"/>
            <a:ext cx="481266" cy="373341"/>
          </a:xfrm>
          <a:prstGeom prst="straightConnector1">
            <a:avLst/>
          </a:prstGeom>
          <a:ln w="31750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892068" y="3949039"/>
            <a:ext cx="711930" cy="0"/>
          </a:xfrm>
          <a:prstGeom prst="straightConnector1">
            <a:avLst/>
          </a:prstGeom>
          <a:ln w="31750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2671282" y="3949039"/>
            <a:ext cx="711930" cy="0"/>
          </a:xfrm>
          <a:prstGeom prst="straightConnector1">
            <a:avLst/>
          </a:prstGeom>
          <a:ln w="31750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14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5467" y="155211"/>
            <a:ext cx="92487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0090"/>
                </a:solidFill>
                <a:latin typeface="Helvetica"/>
                <a:cs typeface="Helvetica"/>
              </a:rPr>
              <a:t>CASSCF/CASPT2 Characterization of </a:t>
            </a:r>
          </a:p>
          <a:p>
            <a:pPr algn="ctr"/>
            <a:r>
              <a:rPr lang="en-US" sz="3200" dirty="0" smtClean="0">
                <a:solidFill>
                  <a:srgbClr val="000090"/>
                </a:solidFill>
                <a:latin typeface="Helvetica"/>
                <a:cs typeface="Helvetica"/>
              </a:rPr>
              <a:t>Electronic States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600" y="3237654"/>
            <a:ext cx="895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Helvetica"/>
                <a:cs typeface="Helvetica"/>
              </a:rPr>
              <a:t>Electronic density difference between S</a:t>
            </a:r>
            <a:r>
              <a:rPr lang="en-US" baseline="-25000" dirty="0" smtClean="0">
                <a:solidFill>
                  <a:srgbClr val="000000"/>
                </a:solidFill>
                <a:latin typeface="Helvetica"/>
                <a:cs typeface="Helvetica"/>
              </a:rPr>
              <a:t>1</a:t>
            </a:r>
            <a:r>
              <a:rPr lang="en-US" dirty="0" smtClean="0">
                <a:solidFill>
                  <a:srgbClr val="000000"/>
                </a:solidFill>
                <a:latin typeface="Helvetica"/>
                <a:cs typeface="Helvetica"/>
              </a:rPr>
              <a:t>/S</a:t>
            </a:r>
            <a:r>
              <a:rPr lang="en-US" baseline="-25000" dirty="0" smtClean="0">
                <a:solidFill>
                  <a:srgbClr val="000000"/>
                </a:solidFill>
                <a:latin typeface="Helvetica"/>
                <a:cs typeface="Helvetica"/>
              </a:rPr>
              <a:t>2</a:t>
            </a:r>
            <a:r>
              <a:rPr lang="en-US" dirty="0" smtClean="0">
                <a:solidFill>
                  <a:srgbClr val="000000"/>
                </a:solidFill>
                <a:latin typeface="Helvetica"/>
                <a:cs typeface="Helvetica"/>
              </a:rPr>
              <a:t> and S</a:t>
            </a:r>
            <a:r>
              <a:rPr lang="en-US" baseline="-25000" dirty="0" smtClean="0">
                <a:solidFill>
                  <a:srgbClr val="000000"/>
                </a:solidFill>
                <a:latin typeface="Helvetica"/>
                <a:cs typeface="Helvetica"/>
              </a:rPr>
              <a:t>0 </a:t>
            </a:r>
            <a:r>
              <a:rPr lang="en-US" dirty="0" smtClean="0">
                <a:solidFill>
                  <a:srgbClr val="000000"/>
                </a:solidFill>
                <a:latin typeface="Helvetica"/>
                <a:cs typeface="Helvetica"/>
              </a:rPr>
              <a:t>at the FC geometry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59097" y="2889170"/>
            <a:ext cx="1970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Helvetica"/>
                <a:cs typeface="Helvetica"/>
              </a:rPr>
              <a:t>S</a:t>
            </a:r>
            <a:r>
              <a:rPr lang="en-US" baseline="-25000" dirty="0" smtClean="0">
                <a:solidFill>
                  <a:srgbClr val="000000"/>
                </a:solidFill>
                <a:latin typeface="Helvetica"/>
                <a:cs typeface="Helvetica"/>
              </a:rPr>
              <a:t>0</a:t>
            </a:r>
            <a:r>
              <a:rPr lang="en-US" dirty="0" smtClean="0">
                <a:solidFill>
                  <a:srgbClr val="000000"/>
                </a:solidFill>
                <a:latin typeface="Helvetica"/>
                <a:cs typeface="Helvetica"/>
                <a:sym typeface="Wingdings"/>
              </a:rPr>
              <a:t>S</a:t>
            </a:r>
            <a:r>
              <a:rPr lang="en-US" baseline="-25000" dirty="0" smtClean="0">
                <a:solidFill>
                  <a:srgbClr val="000000"/>
                </a:solidFill>
                <a:latin typeface="Helvetica"/>
                <a:cs typeface="Helvetica"/>
                <a:sym typeface="Wingdings"/>
              </a:rPr>
              <a:t>2 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350198" y="1301778"/>
            <a:ext cx="9921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Helvetica"/>
                <a:cs typeface="Helvetica"/>
              </a:rPr>
              <a:t>t</a:t>
            </a:r>
            <a:r>
              <a:rPr lang="en-US" dirty="0" smtClean="0">
                <a:latin typeface="Helvetica"/>
                <a:cs typeface="Helvetica"/>
              </a:rPr>
              <a:t>-butylamine replaced with ammonia for more efficient high-level computations.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46751" y="6565891"/>
            <a:ext cx="53972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Helvetica"/>
                <a:cs typeface="Helvetica"/>
              </a:rPr>
              <a:t>Goyal, Schwerdtfeger, Soudackov, </a:t>
            </a:r>
            <a:r>
              <a:rPr lang="en-US" sz="1400" dirty="0">
                <a:latin typeface="Helvetica"/>
                <a:cs typeface="Helvetica"/>
              </a:rPr>
              <a:t>H</a:t>
            </a:r>
            <a:r>
              <a:rPr lang="en-US" sz="1400" dirty="0" smtClean="0">
                <a:latin typeface="Helvetica"/>
                <a:cs typeface="Helvetica"/>
              </a:rPr>
              <a:t>ammes-Schiffer </a:t>
            </a:r>
            <a:r>
              <a:rPr lang="en-US" sz="1400" i="1" dirty="0" smtClean="0">
                <a:latin typeface="Helvetica"/>
                <a:cs typeface="Helvetica"/>
              </a:rPr>
              <a:t>JPC B 2015</a:t>
            </a:r>
            <a:endParaRPr lang="en-US" sz="1400" i="1" dirty="0">
              <a:latin typeface="Helvetica"/>
              <a:cs typeface="Helvetica"/>
            </a:endParaRPr>
          </a:p>
        </p:txBody>
      </p:sp>
      <p:pic>
        <p:nvPicPr>
          <p:cNvPr id="2" name="Picture 1" descr="grid_61_62_pinkgree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8" t="31904" r="7161" b="32524"/>
          <a:stretch/>
        </p:blipFill>
        <p:spPr>
          <a:xfrm flipH="1">
            <a:off x="494611" y="1813270"/>
            <a:ext cx="2826147" cy="1188732"/>
          </a:xfrm>
          <a:prstGeom prst="rect">
            <a:avLst/>
          </a:prstGeom>
        </p:spPr>
      </p:pic>
      <p:pic>
        <p:nvPicPr>
          <p:cNvPr id="3" name="Picture 2" descr="grid_59_62_pinkgreen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5" t="29521" r="7162" b="34174"/>
          <a:stretch/>
        </p:blipFill>
        <p:spPr>
          <a:xfrm flipH="1">
            <a:off x="5942700" y="1737950"/>
            <a:ext cx="2776716" cy="1197212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652037"/>
              </p:ext>
            </p:extLst>
          </p:nvPr>
        </p:nvGraphicFramePr>
        <p:xfrm>
          <a:off x="155072" y="3930664"/>
          <a:ext cx="8841873" cy="21159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6182"/>
                <a:gridCol w="969754"/>
                <a:gridCol w="741576"/>
                <a:gridCol w="1098103"/>
                <a:gridCol w="941232"/>
                <a:gridCol w="698793"/>
                <a:gridCol w="1126626"/>
                <a:gridCol w="841405"/>
                <a:gridCol w="784360"/>
                <a:gridCol w="1083842"/>
              </a:tblGrid>
              <a:tr h="387328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0000FF"/>
                          </a:solidFill>
                          <a:latin typeface="Helvetica"/>
                          <a:cs typeface="Helvetica"/>
                        </a:rPr>
                        <a:t>MS-4SA-CAS(10,10)PT2</a:t>
                      </a:r>
                      <a:endParaRPr lang="en-US" sz="1600" dirty="0">
                        <a:solidFill>
                          <a:srgbClr val="0000FF"/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00FF"/>
                          </a:solidFill>
                          <a:latin typeface="Helvetica"/>
                          <a:cs typeface="Helvetica"/>
                        </a:rPr>
                        <a:t>MS-5SA-CAS(14,14)PT2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0000FF"/>
                          </a:solidFill>
                          <a:latin typeface="Helvetica"/>
                          <a:cs typeface="Helvetica"/>
                        </a:rPr>
                        <a:t>TD-CAM-B3LYP</a:t>
                      </a:r>
                      <a:endParaRPr lang="en-US" sz="1600" dirty="0">
                        <a:solidFill>
                          <a:srgbClr val="0000FF"/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89459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2"/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Helvetica"/>
                          <a:cs typeface="Helvetica"/>
                        </a:rPr>
                        <a:t>f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Helvetica"/>
                          <a:cs typeface="Helvetica"/>
                        </a:rPr>
                        <a:t>E</a:t>
                      </a:r>
                      <a:r>
                        <a:rPr lang="en-US" sz="1600" baseline="-25000" dirty="0" smtClean="0">
                          <a:latin typeface="Helvetica"/>
                          <a:cs typeface="Helvetica"/>
                        </a:rPr>
                        <a:t>exc </a:t>
                      </a:r>
                      <a:r>
                        <a:rPr lang="en-US" sz="1600" baseline="0" dirty="0" smtClean="0">
                          <a:latin typeface="Helvetica"/>
                          <a:cs typeface="Helvetica"/>
                        </a:rPr>
                        <a:t>(eV)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 smtClean="0">
                        <a:latin typeface="Helvetica"/>
                        <a:cs typeface="Helvetica"/>
                      </a:endParaRPr>
                    </a:p>
                    <a:p>
                      <a:pPr algn="ctr"/>
                      <a:r>
                        <a:rPr lang="en-US" sz="1600" dirty="0" smtClean="0">
                          <a:latin typeface="Helvetica"/>
                          <a:cs typeface="Helvetica"/>
                        </a:rPr>
                        <a:t>(Debye)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Helvetica"/>
                          <a:cs typeface="Helvetica"/>
                        </a:rPr>
                        <a:t>f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Helvetica"/>
                          <a:cs typeface="Helvetica"/>
                        </a:rPr>
                        <a:t>E</a:t>
                      </a:r>
                      <a:r>
                        <a:rPr lang="en-US" sz="1600" baseline="-25000" dirty="0" smtClean="0">
                          <a:latin typeface="Helvetica"/>
                          <a:cs typeface="Helvetica"/>
                        </a:rPr>
                        <a:t>exc </a:t>
                      </a:r>
                      <a:r>
                        <a:rPr lang="en-US" sz="1600" baseline="0" dirty="0" smtClean="0">
                          <a:latin typeface="Helvetica"/>
                          <a:cs typeface="Helvetica"/>
                        </a:rPr>
                        <a:t>(eV)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 smtClean="0">
                        <a:latin typeface="Helvetica"/>
                        <a:cs typeface="Helvetica"/>
                      </a:endParaRPr>
                    </a:p>
                    <a:p>
                      <a:pPr algn="ctr"/>
                      <a:r>
                        <a:rPr lang="en-US" sz="1600" dirty="0" smtClean="0">
                          <a:latin typeface="Helvetica"/>
                          <a:cs typeface="Helvetica"/>
                        </a:rPr>
                        <a:t>(Debye)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Helvetica"/>
                          <a:cs typeface="Helvetica"/>
                        </a:rPr>
                        <a:t>f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Helvetica"/>
                          <a:cs typeface="Helvetica"/>
                        </a:rPr>
                        <a:t>E</a:t>
                      </a:r>
                      <a:r>
                        <a:rPr lang="en-US" sz="1600" baseline="-25000" dirty="0" smtClean="0">
                          <a:latin typeface="Helvetica"/>
                          <a:cs typeface="Helvetica"/>
                        </a:rPr>
                        <a:t>exc </a:t>
                      </a:r>
                      <a:r>
                        <a:rPr lang="en-US" sz="1600" baseline="0" dirty="0" smtClean="0">
                          <a:latin typeface="Helvetica"/>
                          <a:cs typeface="Helvetica"/>
                        </a:rPr>
                        <a:t>(eV)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 smtClean="0">
                        <a:latin typeface="Helvetica"/>
                        <a:cs typeface="Helvetica"/>
                      </a:endParaRPr>
                    </a:p>
                    <a:p>
                      <a:pPr algn="ctr"/>
                      <a:r>
                        <a:rPr lang="en-US" sz="1600" dirty="0" smtClean="0">
                          <a:latin typeface="Helvetica"/>
                          <a:cs typeface="Helvetica"/>
                        </a:rPr>
                        <a:t>(Debye)</a:t>
                      </a:r>
                      <a:endParaRPr lang="en-US" sz="1600" dirty="0">
                        <a:solidFill>
                          <a:schemeClr val="tx1"/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  <a:tr h="3771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Helvetica"/>
                          <a:cs typeface="Helvetica"/>
                        </a:rPr>
                        <a:t>S</a:t>
                      </a:r>
                      <a:r>
                        <a:rPr lang="en-US" sz="1600" baseline="-25000" dirty="0" smtClean="0">
                          <a:latin typeface="Helvetica"/>
                          <a:cs typeface="Helvetica"/>
                        </a:rPr>
                        <a:t>0</a:t>
                      </a:r>
                      <a:endParaRPr lang="en-US" sz="1600" dirty="0">
                        <a:solidFill>
                          <a:schemeClr val="tx2"/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2"/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2"/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Helvetica"/>
                          <a:cs typeface="Helvetica"/>
                        </a:rPr>
                        <a:t>9.0</a:t>
                      </a:r>
                      <a:endParaRPr lang="en-US" sz="1600" dirty="0">
                        <a:solidFill>
                          <a:schemeClr val="tx2"/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2"/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2"/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Helvetica"/>
                          <a:cs typeface="Helvetica"/>
                        </a:rPr>
                        <a:t>8.3</a:t>
                      </a:r>
                      <a:endParaRPr lang="en-US" sz="1600" dirty="0">
                        <a:solidFill>
                          <a:schemeClr val="tx2"/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2"/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2"/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Helvetica"/>
                          <a:cs typeface="Helvetica"/>
                        </a:rPr>
                        <a:t>9.9</a:t>
                      </a:r>
                      <a:endParaRPr lang="en-US" sz="1600" dirty="0">
                        <a:solidFill>
                          <a:schemeClr val="tx2"/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  <a:tr h="3743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Helvetica"/>
                          <a:cs typeface="Helvetica"/>
                        </a:rPr>
                        <a:t>S</a:t>
                      </a:r>
                      <a:r>
                        <a:rPr lang="en-US" sz="1600" baseline="-25000" dirty="0" smtClean="0">
                          <a:latin typeface="Helvetica"/>
                          <a:cs typeface="Helvetica"/>
                        </a:rPr>
                        <a:t>1</a:t>
                      </a:r>
                      <a:endParaRPr lang="en-US" sz="1600" dirty="0">
                        <a:solidFill>
                          <a:schemeClr val="tx2"/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Helvetica"/>
                          <a:cs typeface="Helvetica"/>
                        </a:rPr>
                        <a:t>0.3677</a:t>
                      </a:r>
                      <a:endParaRPr lang="en-US" sz="1600" dirty="0">
                        <a:solidFill>
                          <a:schemeClr val="tx2"/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Helvetica"/>
                          <a:cs typeface="Helvetica"/>
                        </a:rPr>
                        <a:t>4.46</a:t>
                      </a:r>
                      <a:endParaRPr lang="en-US" sz="1600" dirty="0">
                        <a:solidFill>
                          <a:schemeClr val="tx2"/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Helvetica"/>
                          <a:cs typeface="Helvetica"/>
                        </a:rPr>
                        <a:t>22.2</a:t>
                      </a:r>
                      <a:endParaRPr lang="en-US" sz="1600" dirty="0">
                        <a:solidFill>
                          <a:schemeClr val="tx2"/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Helvetica"/>
                          <a:cs typeface="Helvetica"/>
                        </a:rPr>
                        <a:t>0.6715</a:t>
                      </a:r>
                      <a:endParaRPr lang="en-US" sz="1600" dirty="0">
                        <a:solidFill>
                          <a:schemeClr val="tx2"/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Helvetica"/>
                          <a:cs typeface="Helvetica"/>
                        </a:rPr>
                        <a:t>4.46</a:t>
                      </a:r>
                      <a:endParaRPr lang="en-US" sz="1600" dirty="0">
                        <a:solidFill>
                          <a:schemeClr val="tx2"/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Helvetica"/>
                          <a:cs typeface="Helvetica"/>
                        </a:rPr>
                        <a:t>18.5</a:t>
                      </a:r>
                      <a:endParaRPr lang="en-US" sz="1600" dirty="0">
                        <a:solidFill>
                          <a:schemeClr val="tx2"/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Helvetica"/>
                          <a:cs typeface="Helvetica"/>
                        </a:rPr>
                        <a:t>0.5349</a:t>
                      </a:r>
                      <a:endParaRPr lang="en-US" sz="1600" dirty="0">
                        <a:solidFill>
                          <a:schemeClr val="tx2"/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Helvetica"/>
                          <a:cs typeface="Helvetica"/>
                        </a:rPr>
                        <a:t>4.04</a:t>
                      </a:r>
                      <a:endParaRPr lang="en-US" sz="1600" dirty="0">
                        <a:solidFill>
                          <a:schemeClr val="tx2"/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Helvetica"/>
                          <a:cs typeface="Helvetica"/>
                        </a:rPr>
                        <a:t>20.5</a:t>
                      </a:r>
                      <a:endParaRPr lang="en-US" sz="1600" dirty="0">
                        <a:solidFill>
                          <a:schemeClr val="tx2"/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  <a:tr h="38768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Helvetica"/>
                          <a:cs typeface="Helvetica"/>
                        </a:rPr>
                        <a:t>S</a:t>
                      </a:r>
                      <a:r>
                        <a:rPr lang="en-US" sz="1600" baseline="-25000" dirty="0" smtClean="0">
                          <a:latin typeface="Helvetica"/>
                          <a:cs typeface="Helvetica"/>
                        </a:rPr>
                        <a:t>2</a:t>
                      </a:r>
                      <a:endParaRPr lang="en-US" sz="1600" dirty="0">
                        <a:solidFill>
                          <a:schemeClr val="tx2"/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Helvetica"/>
                          <a:cs typeface="Helvetica"/>
                        </a:rPr>
                        <a:t>0.0294</a:t>
                      </a:r>
                      <a:endParaRPr lang="en-US" sz="1600" dirty="0">
                        <a:solidFill>
                          <a:schemeClr val="tx2"/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Helvetica"/>
                          <a:cs typeface="Helvetica"/>
                        </a:rPr>
                        <a:t>5.22</a:t>
                      </a:r>
                      <a:endParaRPr lang="en-US" sz="1600" dirty="0">
                        <a:solidFill>
                          <a:schemeClr val="tx2"/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Helvetica"/>
                          <a:cs typeface="Helvetica"/>
                        </a:rPr>
                        <a:t>15.6</a:t>
                      </a:r>
                      <a:endParaRPr lang="en-US" sz="1600" dirty="0">
                        <a:solidFill>
                          <a:schemeClr val="tx2"/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Helvetica"/>
                          <a:cs typeface="Helvetica"/>
                        </a:rPr>
                        <a:t>0.0328</a:t>
                      </a:r>
                      <a:endParaRPr lang="en-US" sz="1600" dirty="0">
                        <a:solidFill>
                          <a:schemeClr val="tx2"/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Helvetica"/>
                          <a:cs typeface="Helvetica"/>
                        </a:rPr>
                        <a:t>5.19</a:t>
                      </a:r>
                      <a:endParaRPr lang="en-US" sz="1600" dirty="0">
                        <a:solidFill>
                          <a:schemeClr val="tx2"/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Helvetica"/>
                          <a:cs typeface="Helvetica"/>
                        </a:rPr>
                        <a:t>13.3</a:t>
                      </a:r>
                      <a:endParaRPr lang="en-US" sz="1600" dirty="0">
                        <a:solidFill>
                          <a:schemeClr val="tx2"/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Helvetica"/>
                          <a:cs typeface="Helvetica"/>
                        </a:rPr>
                        <a:t>0.0117</a:t>
                      </a:r>
                      <a:endParaRPr lang="en-US" sz="1600" dirty="0">
                        <a:solidFill>
                          <a:schemeClr val="tx2"/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Helvetica"/>
                          <a:cs typeface="Helvetica"/>
                        </a:rPr>
                        <a:t>4.73</a:t>
                      </a:r>
                      <a:endParaRPr lang="en-US" sz="1600" dirty="0">
                        <a:solidFill>
                          <a:schemeClr val="tx2"/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Helvetica"/>
                          <a:cs typeface="Helvetica"/>
                        </a:rPr>
                        <a:t>13.6</a:t>
                      </a:r>
                      <a:endParaRPr lang="en-US" sz="1600" dirty="0">
                        <a:solidFill>
                          <a:schemeClr val="tx2"/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3613735"/>
              </p:ext>
            </p:extLst>
          </p:nvPr>
        </p:nvGraphicFramePr>
        <p:xfrm>
          <a:off x="2833509" y="4344927"/>
          <a:ext cx="272711" cy="345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26" name="Equation" r:id="rId5" imgW="190500" imgH="241300" progId="Equation.3">
                  <p:embed/>
                </p:oleObj>
              </mc:Choice>
              <mc:Fallback>
                <p:oleObj name="Equation" r:id="rId5" imgW="190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33509" y="4344927"/>
                        <a:ext cx="272711" cy="3454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819221"/>
              </p:ext>
            </p:extLst>
          </p:nvPr>
        </p:nvGraphicFramePr>
        <p:xfrm>
          <a:off x="5619488" y="4331559"/>
          <a:ext cx="262157" cy="332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27" name="Equation" r:id="rId7" imgW="190500" imgH="241300" progId="Equation.3">
                  <p:embed/>
                </p:oleObj>
              </mc:Choice>
              <mc:Fallback>
                <p:oleObj name="Equation" r:id="rId7" imgW="190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19488" y="4331559"/>
                        <a:ext cx="262157" cy="332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418390"/>
              </p:ext>
            </p:extLst>
          </p:nvPr>
        </p:nvGraphicFramePr>
        <p:xfrm>
          <a:off x="8338622" y="4344927"/>
          <a:ext cx="262157" cy="332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28" name="Equation" r:id="rId8" imgW="190500" imgH="241300" progId="Equation.3">
                  <p:embed/>
                </p:oleObj>
              </mc:Choice>
              <mc:Fallback>
                <p:oleObj name="Equation" r:id="rId8" imgW="190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38622" y="4344927"/>
                        <a:ext cx="262157" cy="332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989257" y="6057290"/>
            <a:ext cx="6969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"/>
                <a:cs typeface="Helvetica"/>
              </a:rPr>
              <a:t>D</a:t>
            </a:r>
            <a:r>
              <a:rPr lang="en-US" sz="1600" dirty="0" smtClean="0">
                <a:latin typeface="Helvetica"/>
                <a:cs typeface="Helvetica"/>
              </a:rPr>
              <a:t>ipole moments are from CASSCF calculations</a:t>
            </a:r>
            <a:endParaRPr lang="en-US" sz="1600" dirty="0">
              <a:latin typeface="Helvetica"/>
              <a:cs typeface="Helvet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67066" y="2154585"/>
            <a:ext cx="1752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20D12B"/>
                </a:solidFill>
                <a:latin typeface="Helvetica"/>
                <a:cs typeface="Helvetica"/>
              </a:rPr>
              <a:t>p</a:t>
            </a:r>
            <a:r>
              <a:rPr lang="en-US" sz="1600" dirty="0" smtClean="0">
                <a:solidFill>
                  <a:srgbClr val="20D12B"/>
                </a:solidFill>
                <a:latin typeface="Helvetica"/>
                <a:cs typeface="Helvetica"/>
              </a:rPr>
              <a:t>ositive</a:t>
            </a:r>
            <a:r>
              <a:rPr lang="en-US" sz="1600" dirty="0" smtClean="0">
                <a:solidFill>
                  <a:srgbClr val="000000"/>
                </a:solidFill>
                <a:latin typeface="Helvetica"/>
                <a:cs typeface="Helvetica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Helvetica"/>
                <a:cs typeface="Helvetica"/>
              </a:rPr>
              <a:t>in green, </a:t>
            </a:r>
            <a:endParaRPr lang="en-US" sz="16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r>
              <a:rPr lang="en-US" sz="1600" dirty="0" smtClean="0">
                <a:solidFill>
                  <a:srgbClr val="E130DF"/>
                </a:solidFill>
                <a:latin typeface="Helvetica"/>
                <a:cs typeface="Helvetica"/>
              </a:rPr>
              <a:t>negative</a:t>
            </a:r>
            <a:r>
              <a:rPr lang="en-US" sz="1600" dirty="0" smtClean="0">
                <a:solidFill>
                  <a:srgbClr val="000000"/>
                </a:solidFill>
                <a:latin typeface="Helvetica"/>
                <a:cs typeface="Helvetica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Helvetica"/>
                <a:cs typeface="Helvetica"/>
              </a:rPr>
              <a:t>in </a:t>
            </a:r>
            <a:r>
              <a:rPr lang="en-US" sz="1600" dirty="0" smtClean="0">
                <a:solidFill>
                  <a:srgbClr val="000000"/>
                </a:solidFill>
                <a:latin typeface="Helvetica"/>
                <a:cs typeface="Helvetica"/>
              </a:rPr>
              <a:t>pink</a:t>
            </a:r>
            <a:endParaRPr lang="en-US" sz="1600" dirty="0">
              <a:solidFill>
                <a:srgbClr val="000000"/>
              </a:solidFill>
              <a:latin typeface="Helvetica"/>
              <a:cs typeface="Helvetica"/>
            </a:endParaRPr>
          </a:p>
          <a:p>
            <a:endParaRPr lang="en-US" sz="1600" dirty="0"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4820" y="2881690"/>
            <a:ext cx="2450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Helvetica"/>
                <a:cs typeface="Helvetica"/>
              </a:rPr>
              <a:t>S</a:t>
            </a:r>
            <a:r>
              <a:rPr lang="en-US" baseline="-25000" dirty="0" smtClean="0">
                <a:solidFill>
                  <a:srgbClr val="000000"/>
                </a:solidFill>
                <a:latin typeface="Helvetica"/>
                <a:cs typeface="Helvetica"/>
              </a:rPr>
              <a:t>0</a:t>
            </a:r>
            <a:r>
              <a:rPr lang="en-US" dirty="0" smtClean="0">
                <a:solidFill>
                  <a:srgbClr val="000000"/>
                </a:solidFill>
                <a:latin typeface="Helvetica"/>
                <a:cs typeface="Helvetica"/>
                <a:sym typeface="Wingdings"/>
              </a:rPr>
              <a:t>S</a:t>
            </a:r>
            <a:r>
              <a:rPr lang="en-US" baseline="-25000" dirty="0" smtClean="0">
                <a:solidFill>
                  <a:srgbClr val="000000"/>
                </a:solidFill>
                <a:latin typeface="Helvetica"/>
                <a:cs typeface="Helvetica"/>
                <a:sym typeface="Wingdings"/>
              </a:rPr>
              <a:t>1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61C8-E6CD-124F-8B0F-274D8D732AE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72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448" y="985253"/>
            <a:ext cx="8299131" cy="4525963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000" dirty="0" smtClean="0"/>
              <a:t>Data included in the target function for </a:t>
            </a:r>
            <a:r>
              <a:rPr lang="en-US" sz="2000" dirty="0" err="1" smtClean="0"/>
              <a:t>reparameterization</a:t>
            </a:r>
            <a:r>
              <a:rPr lang="en-US" sz="2000" dirty="0" smtClean="0"/>
              <a:t>:</a:t>
            </a:r>
          </a:p>
          <a:p>
            <a:r>
              <a:rPr lang="en-US" sz="2000" dirty="0" smtClean="0"/>
              <a:t>Optimized geometry on the S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 state</a:t>
            </a:r>
          </a:p>
          <a:p>
            <a:pPr>
              <a:buFont typeface="Arial"/>
              <a:buChar char="•"/>
            </a:pPr>
            <a:r>
              <a:rPr lang="en-US" sz="2000" dirty="0" smtClean="0"/>
              <a:t>Vertical excitation energies for S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and S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at the FC geometry</a:t>
            </a:r>
          </a:p>
          <a:p>
            <a:r>
              <a:rPr lang="en-US" sz="2000" dirty="0" smtClean="0"/>
              <a:t>Proton potential energy curves at different N-O distances</a:t>
            </a:r>
          </a:p>
          <a:p>
            <a:r>
              <a:rPr lang="en-US" sz="2000" dirty="0" smtClean="0"/>
              <a:t>Potential energy as a function of the N-O distance</a:t>
            </a:r>
          </a:p>
          <a:p>
            <a:r>
              <a:rPr lang="en-US" sz="2000" dirty="0" smtClean="0"/>
              <a:t>Potential energy as a function of the “twist” angle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-65467" y="248787"/>
            <a:ext cx="924874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0090"/>
                </a:solidFill>
                <a:latin typeface="Helvetica"/>
                <a:cs typeface="Helvetica"/>
              </a:rPr>
              <a:t>Reparameterization Procedure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77" y="6363824"/>
            <a:ext cx="53972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Helvetica"/>
                <a:cs typeface="Helvetica"/>
              </a:rPr>
              <a:t>Toniolo, Thompson, Martinez </a:t>
            </a:r>
            <a:r>
              <a:rPr lang="en-US" sz="1400" i="1" dirty="0" smtClean="0">
                <a:latin typeface="Helvetica"/>
                <a:cs typeface="Helvetica"/>
              </a:rPr>
              <a:t>Chem. Phys. 2004</a:t>
            </a:r>
          </a:p>
          <a:p>
            <a:r>
              <a:rPr lang="en-US" sz="1400" dirty="0" smtClean="0">
                <a:latin typeface="Helvetica"/>
                <a:cs typeface="Helvetica"/>
              </a:rPr>
              <a:t>Goyal, Schwerdtfeger, Soudackov, </a:t>
            </a:r>
            <a:r>
              <a:rPr lang="en-US" sz="1400" dirty="0">
                <a:latin typeface="Helvetica"/>
                <a:cs typeface="Helvetica"/>
              </a:rPr>
              <a:t>H</a:t>
            </a:r>
            <a:r>
              <a:rPr lang="en-US" sz="1400" dirty="0" smtClean="0">
                <a:latin typeface="Helvetica"/>
                <a:cs typeface="Helvetica"/>
              </a:rPr>
              <a:t>ammes-Schiffer </a:t>
            </a:r>
            <a:r>
              <a:rPr lang="en-US" sz="1400" i="1" dirty="0" smtClean="0">
                <a:latin typeface="Helvetica"/>
                <a:cs typeface="Helvetica"/>
              </a:rPr>
              <a:t>JPC B 2015</a:t>
            </a:r>
            <a:endParaRPr lang="en-US" sz="1400" i="1" dirty="0">
              <a:latin typeface="Helvetica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81523" y="5929501"/>
            <a:ext cx="5237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Helvetica"/>
                <a:cs typeface="Helvetica"/>
              </a:rPr>
              <a:t>Proton potential energy curves at r</a:t>
            </a:r>
            <a:r>
              <a:rPr lang="en-US" sz="1600" baseline="-25000" dirty="0" smtClean="0">
                <a:solidFill>
                  <a:srgbClr val="000000"/>
                </a:solidFill>
                <a:latin typeface="Helvetica"/>
                <a:cs typeface="Helvetica"/>
              </a:rPr>
              <a:t>NO</a:t>
            </a:r>
            <a:r>
              <a:rPr lang="en-US" sz="1600" dirty="0" smtClean="0">
                <a:solidFill>
                  <a:srgbClr val="000000"/>
                </a:solidFill>
                <a:latin typeface="Helvetica"/>
                <a:cs typeface="Helvetica"/>
              </a:rPr>
              <a:t>=2.8 </a:t>
            </a:r>
            <a:r>
              <a:rPr lang="en-US" sz="1600" dirty="0">
                <a:solidFill>
                  <a:srgbClr val="000000"/>
                </a:solidFill>
                <a:latin typeface="Helvetica"/>
                <a:cs typeface="Helvetica"/>
              </a:rPr>
              <a:t>Å 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149679"/>
              </p:ext>
            </p:extLst>
          </p:nvPr>
        </p:nvGraphicFramePr>
        <p:xfrm>
          <a:off x="606019" y="4378826"/>
          <a:ext cx="3777975" cy="1681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5920"/>
                <a:gridCol w="1698482"/>
                <a:gridCol w="1683573"/>
              </a:tblGrid>
              <a:tr h="43180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Helvetica"/>
                          <a:cs typeface="Helvetica"/>
                        </a:rPr>
                        <a:t>E</a:t>
                      </a:r>
                      <a:r>
                        <a:rPr lang="en-US" sz="1600" baseline="-25000" dirty="0" smtClean="0">
                          <a:latin typeface="Helvetica"/>
                          <a:cs typeface="Helvetica"/>
                        </a:rPr>
                        <a:t>exc</a:t>
                      </a:r>
                      <a:r>
                        <a:rPr lang="en-US" sz="1600" baseline="0" dirty="0" smtClean="0">
                          <a:latin typeface="Helvetica"/>
                          <a:cs typeface="Helvetica"/>
                        </a:rPr>
                        <a:t> (eV)</a:t>
                      </a:r>
                      <a:endParaRPr lang="en-US" sz="16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</a:tr>
              <a:tr h="43180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2"/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Helvetica"/>
                          <a:cs typeface="Helvetica"/>
                        </a:rPr>
                        <a:t>MS-4SA-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Helvetica"/>
                          <a:cs typeface="Helvetica"/>
                        </a:rPr>
                        <a:t>CAS(10,10)PT2</a:t>
                      </a:r>
                      <a:endParaRPr lang="en-US" sz="1600" dirty="0" smtClean="0">
                        <a:solidFill>
                          <a:schemeClr val="tx2"/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Helvetica"/>
                          <a:cs typeface="Helvetica"/>
                        </a:rPr>
                        <a:t>R2PM3</a:t>
                      </a:r>
                      <a:r>
                        <a:rPr lang="en-US" sz="1600" baseline="0" dirty="0" smtClean="0">
                          <a:latin typeface="Helvetica"/>
                          <a:cs typeface="Helvetica"/>
                        </a:rPr>
                        <a:t> </a:t>
                      </a:r>
                    </a:p>
                    <a:p>
                      <a:pPr algn="ctr"/>
                      <a:r>
                        <a:rPr lang="en-US" sz="1600" baseline="0" dirty="0" smtClean="0">
                          <a:latin typeface="Helvetica"/>
                          <a:cs typeface="Helvetica"/>
                        </a:rPr>
                        <a:t>FOMO-CASCI</a:t>
                      </a:r>
                      <a:endParaRPr lang="en-US" sz="1600" dirty="0">
                        <a:solidFill>
                          <a:schemeClr val="tx2"/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Helvetica"/>
                          <a:cs typeface="Helvetica"/>
                        </a:rPr>
                        <a:t>S</a:t>
                      </a:r>
                      <a:r>
                        <a:rPr lang="en-US" sz="1600" baseline="-25000" dirty="0" smtClean="0">
                          <a:latin typeface="Helvetica"/>
                          <a:cs typeface="Helvetica"/>
                        </a:rPr>
                        <a:t>1</a:t>
                      </a:r>
                      <a:endParaRPr lang="en-US" sz="1600" dirty="0">
                        <a:solidFill>
                          <a:schemeClr val="tx2"/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Helvetica"/>
                          <a:cs typeface="Helvetica"/>
                        </a:rPr>
                        <a:t>4.46</a:t>
                      </a:r>
                      <a:endParaRPr lang="en-US" sz="1600" dirty="0">
                        <a:solidFill>
                          <a:schemeClr val="tx2"/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Helvetica"/>
                          <a:cs typeface="Helvetica"/>
                        </a:rPr>
                        <a:t>4.35</a:t>
                      </a:r>
                      <a:endParaRPr lang="en-US" sz="1600" dirty="0">
                        <a:solidFill>
                          <a:schemeClr val="tx2"/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Helvetica"/>
                          <a:cs typeface="Helvetica"/>
                        </a:rPr>
                        <a:t>S</a:t>
                      </a:r>
                      <a:r>
                        <a:rPr lang="en-US" sz="1600" baseline="-25000" dirty="0" smtClean="0">
                          <a:latin typeface="Helvetica"/>
                          <a:cs typeface="Helvetica"/>
                        </a:rPr>
                        <a:t>2</a:t>
                      </a:r>
                      <a:endParaRPr lang="en-US" sz="1600" dirty="0">
                        <a:solidFill>
                          <a:schemeClr val="tx2"/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Helvetica"/>
                          <a:cs typeface="Helvetica"/>
                        </a:rPr>
                        <a:t>5.22</a:t>
                      </a:r>
                      <a:endParaRPr lang="en-US" sz="1600" dirty="0">
                        <a:solidFill>
                          <a:schemeClr val="tx2"/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Helvetica"/>
                          <a:cs typeface="Helvetica"/>
                        </a:rPr>
                        <a:t>5.21</a:t>
                      </a:r>
                      <a:endParaRPr lang="en-US" sz="1600" dirty="0" smtClean="0">
                        <a:solidFill>
                          <a:schemeClr val="tx2"/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28327" y="3538833"/>
            <a:ext cx="470947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Helvetica"/>
                <a:cs typeface="Helvetica"/>
              </a:rPr>
              <a:t>RMSD between MP2 and </a:t>
            </a: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Helvetica"/>
                <a:cs typeface="Helvetica"/>
              </a:rPr>
              <a:t>R2PM3 geometry on S</a:t>
            </a:r>
            <a:r>
              <a:rPr lang="en-US" sz="1600" baseline="-25000" dirty="0" smtClean="0">
                <a:solidFill>
                  <a:srgbClr val="000000"/>
                </a:solidFill>
                <a:latin typeface="Helvetica"/>
                <a:cs typeface="Helvetica"/>
              </a:rPr>
              <a:t>0</a:t>
            </a:r>
            <a:r>
              <a:rPr lang="en-US" sz="1600" dirty="0" smtClean="0">
                <a:solidFill>
                  <a:srgbClr val="000000"/>
                </a:solidFill>
                <a:latin typeface="Helvetica"/>
                <a:cs typeface="Helvetica"/>
              </a:rPr>
              <a:t>: 0.296 Å </a:t>
            </a:r>
            <a:endParaRPr lang="en-US" sz="16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pic>
        <p:nvPicPr>
          <p:cNvPr id="15" name="Picture 14" descr="oh_no2pt808.tif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532" y="3316373"/>
            <a:ext cx="3683016" cy="264421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61C8-E6CD-124F-8B0F-274D8D732A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Reparameterization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Simplex code hooked up to </a:t>
            </a:r>
          </a:p>
          <a:p>
            <a:pPr lvl="1">
              <a:buFont typeface="Wingdings" charset="2"/>
              <a:buChar char="Ø"/>
            </a:pPr>
            <a:r>
              <a:rPr lang="en-US" sz="2000" dirty="0" smtClean="0"/>
              <a:t>MOPAC: semi-empirical FOMO-CASCI calculations</a:t>
            </a:r>
          </a:p>
          <a:p>
            <a:pPr lvl="1">
              <a:buFont typeface="Wingdings" charset="2"/>
              <a:buChar char="Ø"/>
            </a:pPr>
            <a:r>
              <a:rPr lang="en-US" sz="2000" dirty="0" smtClean="0"/>
              <a:t>CHARMM: RMSD calculation</a:t>
            </a:r>
          </a:p>
          <a:p>
            <a:pPr lvl="1">
              <a:buFont typeface="Wingdings" charset="2"/>
              <a:buChar char="Ø"/>
            </a:pPr>
            <a:endParaRPr lang="en-US" sz="2000" dirty="0"/>
          </a:p>
          <a:p>
            <a:r>
              <a:rPr lang="en-US" sz="2000" dirty="0" smtClean="0"/>
              <a:t>For ~40 PM3 parameters and ~20 target properties, parameter fitting takes ~1 day.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61C8-E6CD-124F-8B0F-274D8D732A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7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4960" y="871050"/>
            <a:ext cx="85242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Solvent </a:t>
            </a:r>
            <a:r>
              <a:rPr lang="en-US" sz="2000" dirty="0">
                <a:latin typeface="Helvetica"/>
                <a:cs typeface="Helvetica"/>
              </a:rPr>
              <a:t>sphere of radius 20 Å </a:t>
            </a:r>
            <a:r>
              <a:rPr lang="en-US" sz="2000" dirty="0" smtClean="0">
                <a:latin typeface="Helvetica"/>
                <a:cs typeface="Helvetica"/>
              </a:rPr>
              <a:t>around complex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Helvetica"/>
                <a:cs typeface="Helvetica"/>
              </a:rPr>
              <a:t>S</a:t>
            </a:r>
            <a:r>
              <a:rPr lang="en-US" sz="2000" dirty="0" smtClean="0">
                <a:latin typeface="Helvetica"/>
                <a:cs typeface="Helvetica"/>
              </a:rPr>
              <a:t>oft </a:t>
            </a:r>
            <a:r>
              <a:rPr lang="en-US" sz="2000" dirty="0">
                <a:latin typeface="Helvetica"/>
                <a:cs typeface="Helvetica"/>
              </a:rPr>
              <a:t>restraining potential on solvent molecules at the boundary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General </a:t>
            </a:r>
            <a:r>
              <a:rPr lang="en-US" sz="2000" dirty="0">
                <a:latin typeface="Helvetica"/>
                <a:cs typeface="Helvetica"/>
              </a:rPr>
              <a:t>Amber Force </a:t>
            </a:r>
            <a:r>
              <a:rPr lang="en-US" sz="2000" dirty="0" smtClean="0">
                <a:latin typeface="Helvetica"/>
                <a:cs typeface="Helvetica"/>
              </a:rPr>
              <a:t>Field for solute Lennard-Jones parameters and for solvent 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Solute described with semiempirical FOMO-CASCI</a:t>
            </a:r>
            <a:endParaRPr lang="en-US" sz="2000" dirty="0" smtClean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65467" y="248787"/>
            <a:ext cx="924874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0090"/>
                </a:solidFill>
                <a:latin typeface="Helvetica"/>
                <a:cs typeface="Helvetica"/>
              </a:rPr>
              <a:t>QM/MM Simulations</a:t>
            </a:r>
            <a:endParaRPr lang="en-US" sz="3200" dirty="0">
              <a:solidFill>
                <a:srgbClr val="000090"/>
              </a:solidFill>
              <a:latin typeface="Helvetica"/>
              <a:cs typeface="Helvetica"/>
            </a:endParaRPr>
          </a:p>
        </p:txBody>
      </p:sp>
      <p:pic>
        <p:nvPicPr>
          <p:cNvPr id="9" name="Picture 8" descr="last_frame.tga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" t="12148" r="9828" b="13333"/>
          <a:stretch/>
        </p:blipFill>
        <p:spPr>
          <a:xfrm flipH="1">
            <a:off x="2943706" y="2842511"/>
            <a:ext cx="3377956" cy="344647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992" y="6550333"/>
            <a:ext cx="53972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Helvetica"/>
                <a:cs typeface="Helvetica"/>
              </a:rPr>
              <a:t>Goyal, Schwerdtfeger, Soudackov, </a:t>
            </a:r>
            <a:r>
              <a:rPr lang="en-US" sz="1400" dirty="0">
                <a:latin typeface="Helvetica"/>
                <a:cs typeface="Helvetica"/>
              </a:rPr>
              <a:t>H</a:t>
            </a:r>
            <a:r>
              <a:rPr lang="en-US" sz="1400" dirty="0" smtClean="0">
                <a:latin typeface="Helvetica"/>
                <a:cs typeface="Helvetica"/>
              </a:rPr>
              <a:t>ammes-Schiffer </a:t>
            </a:r>
            <a:r>
              <a:rPr lang="en-US" sz="1400" i="1" dirty="0" smtClean="0">
                <a:latin typeface="Helvetica"/>
                <a:cs typeface="Helvetica"/>
              </a:rPr>
              <a:t>JPC B 2015</a:t>
            </a:r>
            <a:endParaRPr lang="en-US" sz="1400" i="1" dirty="0">
              <a:latin typeface="Helvetica"/>
              <a:cs typeface="Helvetic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98147" y="5815263"/>
            <a:ext cx="2941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"/>
                <a:cs typeface="Helvetica"/>
              </a:rPr>
              <a:t>Solvent: 1,2-dichloroethane</a:t>
            </a:r>
            <a:endParaRPr lang="en-US" sz="1600" dirty="0">
              <a:latin typeface="Helvetica"/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61C8-E6CD-124F-8B0F-274D8D732AE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82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MOPAC code interfaced with AMBER for QM/MM</a:t>
            </a:r>
          </a:p>
          <a:p>
            <a:r>
              <a:rPr lang="en-US" sz="2000" dirty="0" smtClean="0"/>
              <a:t>Umbrella sampling on excited electronic states</a:t>
            </a:r>
          </a:p>
          <a:p>
            <a:r>
              <a:rPr lang="en-US" sz="2000" dirty="0" smtClean="0"/>
              <a:t>Molecular dynamics with quantum transitions (MDQT) method for surface hopping </a:t>
            </a:r>
          </a:p>
          <a:p>
            <a:r>
              <a:rPr lang="en-US" sz="2000" dirty="0" smtClean="0"/>
              <a:t>Numerical derivative couplings, except at hops where analytical couplings are calculated</a:t>
            </a:r>
          </a:p>
          <a:p>
            <a:r>
              <a:rPr lang="en-US" sz="2000" dirty="0" smtClean="0"/>
              <a:t>3 electronic states, 29 QM atoms, 2035 MM atoms, 5 ps in ~12 hours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61C8-E6CD-124F-8B0F-274D8D732AE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4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43158" y="1219842"/>
            <a:ext cx="5293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Helvetica"/>
                <a:cs typeface="Helvetica"/>
              </a:rPr>
              <a:t>QM</a:t>
            </a:r>
            <a:r>
              <a:rPr lang="en-US" sz="2000" dirty="0">
                <a:solidFill>
                  <a:srgbClr val="000000"/>
                </a:solidFill>
                <a:latin typeface="Helvetica"/>
                <a:cs typeface="Helvetica"/>
              </a:rPr>
              <a:t>/MM umbrella sampling simulations along </a:t>
            </a:r>
            <a:r>
              <a:rPr lang="en-US" sz="2000" dirty="0" smtClean="0">
                <a:solidFill>
                  <a:srgbClr val="000000"/>
                </a:solidFill>
                <a:latin typeface="Helvetica"/>
                <a:cs typeface="Helvetica"/>
              </a:rPr>
              <a:t>proton </a:t>
            </a:r>
            <a:r>
              <a:rPr lang="en-US" sz="2000" dirty="0">
                <a:solidFill>
                  <a:srgbClr val="000000"/>
                </a:solidFill>
                <a:latin typeface="Helvetica"/>
                <a:cs typeface="Helvetica"/>
              </a:rPr>
              <a:t>transfer </a:t>
            </a:r>
            <a:r>
              <a:rPr lang="en-US" sz="2000" dirty="0" smtClean="0">
                <a:solidFill>
                  <a:srgbClr val="000000"/>
                </a:solidFill>
                <a:latin typeface="Helvetica"/>
                <a:cs typeface="Helvetica"/>
              </a:rPr>
              <a:t>coordinate on each state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65467" y="248787"/>
            <a:ext cx="924874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0090"/>
                </a:solidFill>
                <a:latin typeface="Helvetica"/>
                <a:cs typeface="Helvetica"/>
              </a:rPr>
              <a:t>Free energy profiles for PT in solution</a:t>
            </a:r>
            <a:endParaRPr lang="en-US" sz="3200" dirty="0">
              <a:solidFill>
                <a:srgbClr val="000090"/>
              </a:solidFill>
              <a:latin typeface="Helvetica"/>
              <a:cs typeface="Helvetica"/>
            </a:endParaRPr>
          </a:p>
        </p:txBody>
      </p:sp>
      <p:pic>
        <p:nvPicPr>
          <p:cNvPr id="9" name="Picture 8" descr="last_frame.tga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" t="12148" r="9828" b="13333"/>
          <a:stretch/>
        </p:blipFill>
        <p:spPr>
          <a:xfrm flipH="1">
            <a:off x="400977" y="2253483"/>
            <a:ext cx="2923430" cy="298272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992" y="6550333"/>
            <a:ext cx="53972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Helvetica"/>
                <a:cs typeface="Helvetica"/>
              </a:rPr>
              <a:t>Goyal, Schwerdtfeger, Soudackov, </a:t>
            </a:r>
            <a:r>
              <a:rPr lang="en-US" sz="1400" dirty="0">
                <a:latin typeface="Helvetica"/>
                <a:cs typeface="Helvetica"/>
              </a:rPr>
              <a:t>H</a:t>
            </a:r>
            <a:r>
              <a:rPr lang="en-US" sz="1400" dirty="0" smtClean="0">
                <a:latin typeface="Helvetica"/>
                <a:cs typeface="Helvetica"/>
              </a:rPr>
              <a:t>ammes-Schiffer </a:t>
            </a:r>
            <a:r>
              <a:rPr lang="en-US" sz="1400" i="1" dirty="0" smtClean="0">
                <a:latin typeface="Helvetica"/>
                <a:cs typeface="Helvetica"/>
              </a:rPr>
              <a:t>JPC B 2015</a:t>
            </a:r>
            <a:endParaRPr lang="en-US" sz="1400" i="1" dirty="0">
              <a:latin typeface="Helvetica"/>
              <a:cs typeface="Helvetica"/>
            </a:endParaRPr>
          </a:p>
        </p:txBody>
      </p:sp>
      <p:pic>
        <p:nvPicPr>
          <p:cNvPr id="12" name="Picture 11" descr="molecule_flipped_black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23425"/>
            <a:ext cx="3458633" cy="9577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647" y="2400531"/>
            <a:ext cx="3945944" cy="298272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00296" y="5399678"/>
            <a:ext cx="44693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6600"/>
                </a:solidFill>
                <a:latin typeface="Helvetica"/>
                <a:cs typeface="Helvetica"/>
              </a:rPr>
              <a:t>S</a:t>
            </a:r>
            <a:r>
              <a:rPr lang="en-US" sz="2000" baseline="-25000" dirty="0" smtClean="0">
                <a:solidFill>
                  <a:srgbClr val="006600"/>
                </a:solidFill>
                <a:latin typeface="Helvetica"/>
                <a:cs typeface="Helvetica"/>
              </a:rPr>
              <a:t>0</a:t>
            </a:r>
            <a:r>
              <a:rPr lang="en-US" sz="2000" dirty="0" smtClean="0">
                <a:solidFill>
                  <a:srgbClr val="006600"/>
                </a:solidFill>
                <a:latin typeface="Helvetica"/>
                <a:cs typeface="Helvetica"/>
              </a:rPr>
              <a:t>, </a:t>
            </a:r>
            <a:r>
              <a:rPr lang="en-US" sz="2000" dirty="0" smtClean="0">
                <a:solidFill>
                  <a:srgbClr val="FF0000"/>
                </a:solidFill>
                <a:latin typeface="Helvetica"/>
                <a:cs typeface="Helvetica"/>
              </a:rPr>
              <a:t>S</a:t>
            </a:r>
            <a:r>
              <a:rPr lang="en-US" sz="2000" baseline="-25000" dirty="0" smtClean="0">
                <a:solidFill>
                  <a:srgbClr val="FF0000"/>
                </a:solidFill>
                <a:latin typeface="Helvetica"/>
                <a:cs typeface="Helvetica"/>
              </a:rPr>
              <a:t>2</a:t>
            </a:r>
            <a:r>
              <a:rPr lang="en-US" sz="2000" dirty="0" smtClean="0">
                <a:solidFill>
                  <a:srgbClr val="FF0000"/>
                </a:solidFill>
                <a:latin typeface="Helvetica"/>
                <a:cs typeface="Helvetica"/>
              </a:rPr>
              <a:t>(ICT)</a:t>
            </a:r>
            <a:r>
              <a:rPr lang="en-US" sz="2000" dirty="0" smtClean="0">
                <a:latin typeface="Helvetica"/>
                <a:cs typeface="Helvetica"/>
              </a:rPr>
              <a:t>:</a:t>
            </a:r>
            <a:r>
              <a:rPr lang="en-US" sz="2000" dirty="0" smtClean="0">
                <a:solidFill>
                  <a:srgbClr val="0000FF"/>
                </a:solidFill>
                <a:latin typeface="Helvetica"/>
                <a:cs typeface="Helvetica"/>
              </a:rPr>
              <a:t> </a:t>
            </a:r>
            <a:r>
              <a:rPr lang="en-US" sz="2000" dirty="0" smtClean="0">
                <a:latin typeface="Helvetica"/>
                <a:cs typeface="Helvetica"/>
              </a:rPr>
              <a:t>minimum for proton at O </a:t>
            </a:r>
          </a:p>
          <a:p>
            <a:r>
              <a:rPr lang="en-US" sz="2000" dirty="0" smtClean="0">
                <a:solidFill>
                  <a:srgbClr val="0000FF"/>
                </a:solidFill>
                <a:latin typeface="Helvetica"/>
                <a:cs typeface="Helvetica"/>
              </a:rPr>
              <a:t>     S</a:t>
            </a:r>
            <a:r>
              <a:rPr lang="en-US" sz="2000" baseline="-25000" dirty="0" smtClean="0">
                <a:solidFill>
                  <a:srgbClr val="0000FF"/>
                </a:solidFill>
                <a:latin typeface="Helvetica"/>
                <a:cs typeface="Helvetica"/>
              </a:rPr>
              <a:t>1</a:t>
            </a:r>
            <a:r>
              <a:rPr lang="en-US" sz="2000" dirty="0" smtClean="0">
                <a:solidFill>
                  <a:srgbClr val="0000FF"/>
                </a:solidFill>
                <a:latin typeface="Helvetica"/>
                <a:cs typeface="Helvetica"/>
              </a:rPr>
              <a:t>(EPT)</a:t>
            </a:r>
            <a:r>
              <a:rPr lang="en-US" sz="2000" dirty="0" smtClean="0">
                <a:latin typeface="Helvetica"/>
                <a:cs typeface="Helvetica"/>
              </a:rPr>
              <a:t>:</a:t>
            </a:r>
            <a:r>
              <a:rPr lang="en-US" sz="2000" dirty="0" smtClean="0">
                <a:solidFill>
                  <a:srgbClr val="FF0000"/>
                </a:solidFill>
                <a:latin typeface="Helvetica"/>
                <a:cs typeface="Helvetica"/>
              </a:rPr>
              <a:t> </a:t>
            </a:r>
            <a:r>
              <a:rPr lang="en-US" sz="2000" dirty="0" smtClean="0">
                <a:latin typeface="Helvetica"/>
                <a:cs typeface="Helvetica"/>
              </a:rPr>
              <a:t>minimum for proton at N</a:t>
            </a:r>
          </a:p>
          <a:p>
            <a:r>
              <a:rPr lang="en-US" sz="2000" dirty="0">
                <a:latin typeface="Helvetica"/>
                <a:cs typeface="Helvetica"/>
              </a:rPr>
              <a:t> </a:t>
            </a:r>
            <a:r>
              <a:rPr lang="en-US" sz="2000" dirty="0" smtClean="0">
                <a:latin typeface="Helvetica"/>
                <a:cs typeface="Helvetica"/>
              </a:rPr>
              <a:t>                   PT barrier ~4 kcal/mol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7918" y="5236212"/>
            <a:ext cx="2941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"/>
                <a:cs typeface="Helvetica"/>
              </a:rPr>
              <a:t>Solvent: 1,2-dichloroethane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8928" y="6038920"/>
            <a:ext cx="4095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"/>
                <a:cs typeface="Helvetica"/>
              </a:rPr>
              <a:t>PMF: Potential of mean force (free energy)</a:t>
            </a:r>
            <a:endParaRPr lang="en-US" sz="1600" dirty="0">
              <a:latin typeface="Helvetica"/>
              <a:cs typeface="Helvetic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61C8-E6CD-124F-8B0F-274D8D732AE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48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6136119"/>
              </p:ext>
            </p:extLst>
          </p:nvPr>
        </p:nvGraphicFramePr>
        <p:xfrm>
          <a:off x="4516015" y="1150588"/>
          <a:ext cx="4009607" cy="3969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Equation" r:id="rId3" imgW="2184400" imgH="215900" progId="Equation.3">
                  <p:embed/>
                </p:oleObj>
              </mc:Choice>
              <mc:Fallback>
                <p:oleObj name="Equation" r:id="rId3" imgW="2184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6015" y="1150588"/>
                        <a:ext cx="4009607" cy="3969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492689"/>
              </p:ext>
            </p:extLst>
          </p:nvPr>
        </p:nvGraphicFramePr>
        <p:xfrm>
          <a:off x="4529383" y="1710898"/>
          <a:ext cx="3462760" cy="6821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Equation" r:id="rId5" imgW="1866900" imgH="368300" progId="Equation.3">
                  <p:embed/>
                </p:oleObj>
              </mc:Choice>
              <mc:Fallback>
                <p:oleObj name="Equation" r:id="rId5" imgW="18669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29383" y="1710898"/>
                        <a:ext cx="3462760" cy="6821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3750127"/>
              </p:ext>
            </p:extLst>
          </p:nvPr>
        </p:nvGraphicFramePr>
        <p:xfrm>
          <a:off x="1711156" y="2226828"/>
          <a:ext cx="903707" cy="552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Equation" r:id="rId7" imgW="457200" imgH="279400" progId="Equation.3">
                  <p:embed/>
                </p:oleObj>
              </mc:Choice>
              <mc:Fallback>
                <p:oleObj name="Equation" r:id="rId7" imgW="4572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11156" y="2226828"/>
                        <a:ext cx="903707" cy="552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7163283"/>
              </p:ext>
            </p:extLst>
          </p:nvPr>
        </p:nvGraphicFramePr>
        <p:xfrm>
          <a:off x="4943230" y="2958636"/>
          <a:ext cx="3446621" cy="827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Equation" r:id="rId9" imgW="1638300" imgH="393700" progId="Equation.3">
                  <p:embed/>
                </p:oleObj>
              </mc:Choice>
              <mc:Fallback>
                <p:oleObj name="Equation" r:id="rId9" imgW="16383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43230" y="2958636"/>
                        <a:ext cx="3446621" cy="827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58676" y="1123852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Time-independent Schrodinger equation: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07919" y="2330247"/>
            <a:ext cx="649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  <a:sym typeface="Wingdings"/>
              </a:rPr>
              <a:t> Quantum probability of Born-Oppenheimer state ‘n’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200" y="2905164"/>
            <a:ext cx="5289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In addition to the classical coordinates, </a:t>
            </a:r>
          </a:p>
          <a:p>
            <a:pPr algn="ctr"/>
            <a:r>
              <a:rPr lang="en-US" dirty="0" smtClean="0">
                <a:latin typeface="Helvetica"/>
                <a:cs typeface="Helvetica"/>
              </a:rPr>
              <a:t>TDSE coefficients need to be propagated </a:t>
            </a:r>
          </a:p>
          <a:p>
            <a:pPr algn="ctr"/>
            <a:r>
              <a:rPr lang="en-US" dirty="0" smtClean="0">
                <a:latin typeface="Helvetica"/>
                <a:cs typeface="Helvetica"/>
              </a:rPr>
              <a:t>with time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9324" y="1730925"/>
            <a:ext cx="432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Helvetica"/>
                <a:cs typeface="Helvetica"/>
                <a:sym typeface="Wingdings"/>
              </a:rPr>
              <a:t>Time-dependent wave function:</a:t>
            </a:r>
            <a:endParaRPr lang="en-US" dirty="0">
              <a:latin typeface="Helvetica"/>
              <a:cs typeface="Helvetica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6350000" y="3508690"/>
            <a:ext cx="463550" cy="41213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756151" y="3828454"/>
            <a:ext cx="2971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Helvetica"/>
                <a:cs typeface="Helvetica"/>
              </a:rPr>
              <a:t>Hamiltonian matrix element</a:t>
            </a:r>
            <a:endParaRPr lang="en-US" sz="16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6786814" y="3429642"/>
            <a:ext cx="781050" cy="76410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365750" y="4100115"/>
            <a:ext cx="2241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Helvetica"/>
                <a:cs typeface="Helvetica"/>
              </a:rPr>
              <a:t>Velocity vector</a:t>
            </a:r>
            <a:endParaRPr lang="en-US" sz="16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7950200" y="3483114"/>
            <a:ext cx="0" cy="91410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102350" y="4357111"/>
            <a:ext cx="2940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Helvetica"/>
                <a:cs typeface="Helvetica"/>
              </a:rPr>
              <a:t>Non-adiabatic coupling vector</a:t>
            </a:r>
            <a:endParaRPr lang="en-US" sz="16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-65467" y="342363"/>
            <a:ext cx="924874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0090"/>
                </a:solidFill>
                <a:latin typeface="Helvetica"/>
                <a:cs typeface="Helvetica"/>
              </a:rPr>
              <a:t>Molecular Dynamics with Quantum Transitions</a:t>
            </a:r>
            <a:endParaRPr lang="en-US" sz="3200" dirty="0">
              <a:solidFill>
                <a:srgbClr val="000090"/>
              </a:solidFill>
              <a:latin typeface="Helvetica"/>
              <a:cs typeface="Helvetic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76270" y="6547710"/>
            <a:ext cx="4993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Helvetica"/>
                <a:cs typeface="Helvetica"/>
              </a:rPr>
              <a:t>Hammes-Schiffer, Tully </a:t>
            </a:r>
            <a:r>
              <a:rPr lang="en-US" sz="1400" i="1" dirty="0" smtClean="0">
                <a:latin typeface="Helvetica"/>
                <a:cs typeface="Helvetica"/>
              </a:rPr>
              <a:t>JCP 1994</a:t>
            </a:r>
            <a:endParaRPr lang="en-US" sz="1400" i="1" dirty="0"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56151" y="6254148"/>
            <a:ext cx="5387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Helvetica"/>
                <a:cs typeface="Helvetica"/>
              </a:rPr>
              <a:t>Tully </a:t>
            </a:r>
            <a:r>
              <a:rPr lang="en-US" sz="1400" i="1" dirty="0" smtClean="0">
                <a:latin typeface="Helvetica"/>
                <a:cs typeface="Helvetica"/>
              </a:rPr>
              <a:t>JCP 1990</a:t>
            </a:r>
            <a:endParaRPr lang="en-US" sz="1400" i="1" dirty="0">
              <a:latin typeface="Helvetica"/>
              <a:cs typeface="Helvetica"/>
            </a:endParaRPr>
          </a:p>
        </p:txBody>
      </p:sp>
      <p:pic>
        <p:nvPicPr>
          <p:cNvPr id="21" name="Picture 6" descr="hoppi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707" y="4921755"/>
            <a:ext cx="3128086" cy="1392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" name="Group 24"/>
          <p:cNvGrpSpPr/>
          <p:nvPr/>
        </p:nvGrpSpPr>
        <p:grpSpPr>
          <a:xfrm>
            <a:off x="92242" y="3798486"/>
            <a:ext cx="2838942" cy="2838942"/>
            <a:chOff x="4724400" y="3592914"/>
            <a:chExt cx="2838942" cy="2838942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400" y="3592914"/>
              <a:ext cx="2838942" cy="2838942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 bwMode="auto">
            <a:xfrm>
              <a:off x="6167520" y="5181600"/>
              <a:ext cx="561729" cy="1524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096000" y="5150884"/>
              <a:ext cx="5334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solidFill>
                    <a:srgbClr val="3333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EPT</a:t>
              </a:r>
              <a:endParaRPr lang="en-US" sz="1100" b="1" dirty="0">
                <a:solidFill>
                  <a:srgbClr val="3333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61C8-E6CD-124F-8B0F-274D8D732AE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12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2568" y="956035"/>
            <a:ext cx="8801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latin typeface="Helvetica"/>
                <a:cs typeface="Helvetica"/>
              </a:rPr>
              <a:t>Initial coordinates and velocities for the solute </a:t>
            </a:r>
            <a:r>
              <a:rPr lang="en-US" sz="2000" dirty="0" smtClean="0">
                <a:latin typeface="Helvetica"/>
                <a:cs typeface="Helvetica"/>
              </a:rPr>
              <a:t>include zero point energy</a:t>
            </a:r>
            <a:endParaRPr lang="en-US" sz="2000" dirty="0">
              <a:latin typeface="Helvetica"/>
              <a:cs typeface="Helvetica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Helvetica"/>
                <a:cs typeface="Helvetica"/>
              </a:rPr>
              <a:t>S</a:t>
            </a:r>
            <a:r>
              <a:rPr lang="en-US" sz="2000" dirty="0" smtClean="0">
                <a:latin typeface="Helvetica"/>
                <a:cs typeface="Helvetica"/>
              </a:rPr>
              <a:t>olvent </a:t>
            </a:r>
            <a:r>
              <a:rPr lang="en-US" sz="2000" dirty="0">
                <a:latin typeface="Helvetica"/>
                <a:cs typeface="Helvetica"/>
              </a:rPr>
              <a:t>velocities corresponding to 296 </a:t>
            </a:r>
            <a:r>
              <a:rPr lang="en-US" sz="2000" dirty="0" smtClean="0">
                <a:latin typeface="Helvetica"/>
                <a:cs typeface="Helvetica"/>
              </a:rPr>
              <a:t>K</a:t>
            </a:r>
            <a:endParaRPr lang="en-US" sz="2000" dirty="0">
              <a:latin typeface="Helvetica"/>
              <a:cs typeface="Helvetica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Helvetica"/>
                <a:cs typeface="Helvetica"/>
              </a:rPr>
              <a:t>A total of ~460 trajectories </a:t>
            </a:r>
            <a:r>
              <a:rPr lang="en-US" sz="2000" dirty="0" smtClean="0">
                <a:latin typeface="Helvetica"/>
                <a:cs typeface="Helvetica"/>
              </a:rPr>
              <a:t>photoexcited </a:t>
            </a:r>
            <a:r>
              <a:rPr lang="en-US" sz="2000" dirty="0">
                <a:latin typeface="Helvetica"/>
                <a:cs typeface="Helvetica"/>
              </a:rPr>
              <a:t>to either </a:t>
            </a:r>
            <a:r>
              <a:rPr lang="en-US" sz="2000" dirty="0" smtClean="0">
                <a:latin typeface="Helvetica"/>
                <a:cs typeface="Helvetica"/>
              </a:rPr>
              <a:t>S</a:t>
            </a:r>
            <a:r>
              <a:rPr lang="en-US" sz="2000" baseline="-25000" dirty="0" smtClean="0">
                <a:latin typeface="Helvetica"/>
                <a:cs typeface="Helvetica"/>
              </a:rPr>
              <a:t>1</a:t>
            </a:r>
            <a:r>
              <a:rPr lang="en-US" sz="2000" dirty="0" smtClean="0">
                <a:latin typeface="Helvetica"/>
                <a:cs typeface="Helvetica"/>
              </a:rPr>
              <a:t> </a:t>
            </a:r>
            <a:r>
              <a:rPr lang="en-US" sz="2000" dirty="0">
                <a:latin typeface="Helvetica"/>
                <a:cs typeface="Helvetica"/>
              </a:rPr>
              <a:t>or </a:t>
            </a:r>
            <a:r>
              <a:rPr lang="en-US" sz="2000" dirty="0" smtClean="0">
                <a:latin typeface="Helvetica"/>
                <a:cs typeface="Helvetica"/>
              </a:rPr>
              <a:t>S</a:t>
            </a:r>
            <a:r>
              <a:rPr lang="en-US" sz="2000" baseline="-25000" dirty="0" smtClean="0">
                <a:latin typeface="Helvetica"/>
                <a:cs typeface="Helvetica"/>
              </a:rPr>
              <a:t>2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51437" y="185914"/>
            <a:ext cx="924874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0090"/>
                </a:solidFill>
                <a:latin typeface="Helvetica"/>
                <a:cs typeface="Helvetica"/>
              </a:rPr>
              <a:t>MDQT Simulations with a </a:t>
            </a:r>
            <a:r>
              <a:rPr lang="en-US" sz="3200" i="1" dirty="0" smtClean="0">
                <a:solidFill>
                  <a:srgbClr val="000090"/>
                </a:solidFill>
                <a:latin typeface="Helvetica"/>
                <a:cs typeface="Helvetica"/>
              </a:rPr>
              <a:t>Classical </a:t>
            </a:r>
            <a:r>
              <a:rPr lang="en-US" sz="3200" dirty="0" smtClean="0">
                <a:solidFill>
                  <a:srgbClr val="000090"/>
                </a:solidFill>
                <a:latin typeface="Helvetica"/>
                <a:cs typeface="Helvetica"/>
              </a:rPr>
              <a:t>Proton</a:t>
            </a:r>
            <a:endParaRPr lang="en-US" sz="3200" dirty="0">
              <a:solidFill>
                <a:srgbClr val="000090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46751" y="6539346"/>
            <a:ext cx="53972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Helvetica"/>
                <a:cs typeface="Helvetica"/>
              </a:rPr>
              <a:t>Goyal, Schwerdtfeger, Soudackov, </a:t>
            </a:r>
            <a:r>
              <a:rPr lang="en-US" sz="1400" dirty="0">
                <a:latin typeface="Helvetica"/>
                <a:cs typeface="Helvetica"/>
              </a:rPr>
              <a:t>H</a:t>
            </a:r>
            <a:r>
              <a:rPr lang="en-US" sz="1400" dirty="0" smtClean="0">
                <a:latin typeface="Helvetica"/>
                <a:cs typeface="Helvetica"/>
              </a:rPr>
              <a:t>ammes-Schiffer </a:t>
            </a:r>
            <a:r>
              <a:rPr lang="en-US" sz="1400" i="1" dirty="0" smtClean="0">
                <a:latin typeface="Helvetica"/>
                <a:cs typeface="Helvetica"/>
              </a:rPr>
              <a:t>JPC B 2015</a:t>
            </a:r>
            <a:endParaRPr lang="en-US" sz="1400" i="1" dirty="0">
              <a:latin typeface="Helvetica"/>
              <a:cs typeface="Helvetica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325233" y="3503459"/>
            <a:ext cx="5787064" cy="1410660"/>
          </a:xfrm>
        </p:spPr>
        <p:txBody>
          <a:bodyPr>
            <a:noAutofit/>
          </a:bodyPr>
          <a:lstStyle/>
          <a:p>
            <a:pPr marL="164592" indent="-164592">
              <a:spcBef>
                <a:spcPts val="0"/>
              </a:spcBef>
            </a:pPr>
            <a:r>
              <a:rPr lang="en-US" sz="1800" dirty="0"/>
              <a:t>Decay from </a:t>
            </a:r>
            <a:r>
              <a:rPr lang="en-US" sz="1800" dirty="0">
                <a:solidFill>
                  <a:srgbClr val="FF0000"/>
                </a:solidFill>
              </a:rPr>
              <a:t>S</a:t>
            </a:r>
            <a:r>
              <a:rPr lang="en-US" sz="1800" baseline="-25000" dirty="0">
                <a:solidFill>
                  <a:srgbClr val="FF0000"/>
                </a:solidFill>
              </a:rPr>
              <a:t>2</a:t>
            </a:r>
            <a:r>
              <a:rPr lang="en-US" sz="1800" dirty="0"/>
              <a:t> to </a:t>
            </a:r>
            <a:r>
              <a:rPr lang="en-US" sz="1800" dirty="0">
                <a:solidFill>
                  <a:srgbClr val="0000FF"/>
                </a:solidFill>
              </a:rPr>
              <a:t>S</a:t>
            </a:r>
            <a:r>
              <a:rPr lang="en-US" sz="1800" baseline="-25000" dirty="0">
                <a:solidFill>
                  <a:srgbClr val="0000FF"/>
                </a:solidFill>
              </a:rPr>
              <a:t>1</a:t>
            </a:r>
            <a:r>
              <a:rPr lang="en-US" sz="1800" dirty="0"/>
              <a:t> occurs essentially within 100 fs (</a:t>
            </a:r>
            <a:r>
              <a:rPr lang="en-US" sz="1800" dirty="0" smtClean="0"/>
              <a:t>Experiment: </a:t>
            </a:r>
            <a:r>
              <a:rPr lang="en-US" sz="1800" dirty="0"/>
              <a:t>&lt; 1 ps, limited resolution</a:t>
            </a:r>
            <a:r>
              <a:rPr lang="en-US" sz="1800" dirty="0" smtClean="0"/>
              <a:t>)</a:t>
            </a:r>
          </a:p>
          <a:p>
            <a:pPr marL="164592" indent="-164592"/>
            <a:r>
              <a:rPr lang="en-US" sz="1800" dirty="0" smtClean="0"/>
              <a:t>Decay </a:t>
            </a:r>
            <a:r>
              <a:rPr lang="en-US" sz="1800" dirty="0"/>
              <a:t>of </a:t>
            </a:r>
            <a:r>
              <a:rPr lang="en-US" sz="1800" dirty="0">
                <a:solidFill>
                  <a:srgbClr val="0000FF"/>
                </a:solidFill>
              </a:rPr>
              <a:t>S</a:t>
            </a:r>
            <a:r>
              <a:rPr lang="en-US" sz="1800" baseline="-25000" dirty="0">
                <a:solidFill>
                  <a:srgbClr val="0000FF"/>
                </a:solidFill>
              </a:rPr>
              <a:t>1</a:t>
            </a:r>
            <a:r>
              <a:rPr lang="en-US" sz="1800" dirty="0"/>
              <a:t> occurs with τ</a:t>
            </a:r>
            <a:r>
              <a:rPr lang="en-US" sz="1800" baseline="-2000" dirty="0"/>
              <a:t>~</a:t>
            </a:r>
            <a:r>
              <a:rPr lang="en-US" sz="1800" dirty="0"/>
              <a:t>0.9 </a:t>
            </a:r>
            <a:r>
              <a:rPr lang="en-US" sz="1800" dirty="0" smtClean="0"/>
              <a:t>ps </a:t>
            </a:r>
          </a:p>
          <a:p>
            <a:pPr marL="0" indent="0">
              <a:buNone/>
            </a:pPr>
            <a:r>
              <a:rPr lang="en-US" sz="1800" dirty="0"/>
              <a:t> </a:t>
            </a:r>
            <a:r>
              <a:rPr lang="en-US" sz="1800" dirty="0" smtClean="0"/>
              <a:t>  (Experiment: τ</a:t>
            </a:r>
            <a:r>
              <a:rPr lang="en-US" sz="1800" baseline="-2000" dirty="0"/>
              <a:t>~</a:t>
            </a:r>
            <a:r>
              <a:rPr lang="en-US" sz="1800" dirty="0"/>
              <a:t>4.5 </a:t>
            </a:r>
            <a:r>
              <a:rPr lang="en-US" sz="1800" dirty="0" smtClean="0"/>
              <a:t>ps)</a:t>
            </a:r>
          </a:p>
        </p:txBody>
      </p:sp>
      <p:pic>
        <p:nvPicPr>
          <p:cNvPr id="15" name="Picture 14" descr="populations_ammonia_240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4" y="2540934"/>
            <a:ext cx="3282907" cy="399841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29894" y="4464480"/>
            <a:ext cx="1975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Helvetica"/>
                <a:cs typeface="Helvetica"/>
              </a:rPr>
              <a:t>Photoexcitation to S</a:t>
            </a:r>
            <a:r>
              <a:rPr lang="en-US" sz="1400" baseline="-25000" dirty="0" smtClean="0">
                <a:solidFill>
                  <a:srgbClr val="000000"/>
                </a:solidFill>
                <a:latin typeface="Helvetica"/>
                <a:cs typeface="Helvetica"/>
              </a:rPr>
              <a:t>2</a:t>
            </a:r>
            <a:endParaRPr lang="en-US" sz="14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29894" y="2765184"/>
            <a:ext cx="1975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Helvetica"/>
                <a:cs typeface="Helvetica"/>
              </a:rPr>
              <a:t>Photoexcitation to S</a:t>
            </a:r>
            <a:r>
              <a:rPr lang="en-US" sz="1400" baseline="-25000" dirty="0">
                <a:solidFill>
                  <a:srgbClr val="000000"/>
                </a:solidFill>
                <a:latin typeface="Helvetica"/>
                <a:cs typeface="Helvetica"/>
              </a:rPr>
              <a:t>1</a:t>
            </a:r>
            <a:endParaRPr lang="en-US" sz="14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61C8-E6CD-124F-8B0F-274D8D732AE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47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nic01_depthcueing_crop.tif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43451" y="3802009"/>
            <a:ext cx="2964228" cy="146387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436301" y="5395600"/>
            <a:ext cx="2278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C</a:t>
            </a:r>
            <a:r>
              <a:rPr lang="en-US" dirty="0" smtClean="0">
                <a:latin typeface="Helvetica"/>
                <a:cs typeface="Helvetica"/>
              </a:rPr>
              <a:t>onical intersection between S</a:t>
            </a:r>
            <a:r>
              <a:rPr lang="en-US" baseline="-25000" dirty="0">
                <a:latin typeface="Helvetica"/>
                <a:cs typeface="Helvetica"/>
              </a:rPr>
              <a:t>1</a:t>
            </a:r>
            <a:r>
              <a:rPr lang="en-US" dirty="0" smtClean="0">
                <a:latin typeface="Helvetica"/>
                <a:cs typeface="Helvetica"/>
              </a:rPr>
              <a:t> and S</a:t>
            </a:r>
            <a:r>
              <a:rPr lang="en-US" baseline="-25000" dirty="0">
                <a:latin typeface="Helvetica"/>
                <a:cs typeface="Helvetica"/>
              </a:rPr>
              <a:t>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746751" y="6566682"/>
            <a:ext cx="53972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Helvetica"/>
                <a:cs typeface="Helvetica"/>
              </a:rPr>
              <a:t>Goyal, Schwerdtfeger, Soudackov, </a:t>
            </a:r>
            <a:r>
              <a:rPr lang="en-US" sz="1400" dirty="0">
                <a:latin typeface="Helvetica"/>
                <a:cs typeface="Helvetica"/>
              </a:rPr>
              <a:t>H</a:t>
            </a:r>
            <a:r>
              <a:rPr lang="en-US" sz="1400" dirty="0" smtClean="0">
                <a:latin typeface="Helvetica"/>
                <a:cs typeface="Helvetica"/>
              </a:rPr>
              <a:t>ammes-Schiffer </a:t>
            </a:r>
            <a:r>
              <a:rPr lang="en-US" sz="1400" i="1" dirty="0" smtClean="0">
                <a:latin typeface="Helvetica"/>
                <a:cs typeface="Helvetica"/>
              </a:rPr>
              <a:t>JPC B 2015</a:t>
            </a:r>
            <a:endParaRPr lang="en-US" sz="1400" i="1" dirty="0">
              <a:latin typeface="Helvetica"/>
              <a:cs typeface="Helvetica"/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20316" y="895876"/>
            <a:ext cx="8775932" cy="1179832"/>
          </a:xfrm>
        </p:spPr>
        <p:txBody>
          <a:bodyPr>
            <a:noAutofit/>
          </a:bodyPr>
          <a:lstStyle/>
          <a:p>
            <a:pPr marL="457200" algn="just"/>
            <a:r>
              <a:rPr lang="en-US" sz="2000" dirty="0" smtClean="0"/>
              <a:t>Experiments did not provide clear evidence of PT on S</a:t>
            </a:r>
            <a:r>
              <a:rPr lang="en-US" sz="2000" baseline="-25000" dirty="0" smtClean="0"/>
              <a:t>1</a:t>
            </a:r>
            <a:endParaRPr lang="en-US" sz="2000" dirty="0" smtClean="0"/>
          </a:p>
          <a:p>
            <a:pPr marL="457200" algn="just"/>
            <a:r>
              <a:rPr lang="en-US" sz="2000" baseline="-2000" dirty="0"/>
              <a:t>~</a:t>
            </a:r>
            <a:r>
              <a:rPr lang="en-US" sz="2000" dirty="0"/>
              <a:t>54% of all MDQT trajectories exhibit PT on S</a:t>
            </a:r>
            <a:r>
              <a:rPr lang="en-US" sz="2000" baseline="-25000" dirty="0"/>
              <a:t>1</a:t>
            </a:r>
            <a:r>
              <a:rPr lang="en-US" sz="2000" dirty="0"/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-65467" y="100347"/>
            <a:ext cx="924874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0090"/>
                </a:solidFill>
                <a:latin typeface="Helvetica"/>
                <a:cs typeface="Helvetica"/>
              </a:rPr>
              <a:t>Excited State Proton Transfer</a:t>
            </a:r>
            <a:endParaRPr lang="en-US" sz="3200" i="1" dirty="0">
              <a:solidFill>
                <a:srgbClr val="000090"/>
              </a:solidFill>
              <a:latin typeface="Helvetica"/>
              <a:cs typeface="Helvetica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438213" y="2079118"/>
            <a:ext cx="4537272" cy="1220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 Decay </a:t>
            </a:r>
            <a:r>
              <a:rPr lang="en-US" sz="2000" dirty="0">
                <a:latin typeface="Helvetica"/>
                <a:cs typeface="Helvetica"/>
              </a:rPr>
              <a:t>from </a:t>
            </a:r>
            <a:r>
              <a:rPr lang="en-US" sz="2000" dirty="0">
                <a:solidFill>
                  <a:srgbClr val="FF0000"/>
                </a:solidFill>
                <a:latin typeface="Helvetica"/>
                <a:cs typeface="Helvetica"/>
              </a:rPr>
              <a:t>S</a:t>
            </a:r>
            <a:r>
              <a:rPr lang="en-US" sz="2000" baseline="-25000" dirty="0">
                <a:solidFill>
                  <a:srgbClr val="FF0000"/>
                </a:solidFill>
                <a:latin typeface="Helvetica"/>
                <a:cs typeface="Helvetica"/>
              </a:rPr>
              <a:t>2</a:t>
            </a:r>
            <a:r>
              <a:rPr lang="en-US" sz="2000" dirty="0">
                <a:latin typeface="Helvetica"/>
                <a:cs typeface="Helvetica"/>
              </a:rPr>
              <a:t> to </a:t>
            </a:r>
            <a:r>
              <a:rPr lang="en-US" sz="2000" dirty="0">
                <a:solidFill>
                  <a:srgbClr val="0000FF"/>
                </a:solidFill>
                <a:latin typeface="Helvetica"/>
                <a:cs typeface="Helvetica"/>
              </a:rPr>
              <a:t>S</a:t>
            </a:r>
            <a:r>
              <a:rPr lang="en-US" sz="2000" baseline="-25000" dirty="0">
                <a:solidFill>
                  <a:srgbClr val="0000FF"/>
                </a:solidFill>
                <a:latin typeface="Helvetica"/>
                <a:cs typeface="Helvetica"/>
              </a:rPr>
              <a:t>1</a:t>
            </a:r>
            <a:r>
              <a:rPr lang="en-US" sz="2000" dirty="0">
                <a:latin typeface="Helvetica"/>
                <a:cs typeface="Helvetica"/>
              </a:rPr>
              <a:t> followed </a:t>
            </a:r>
            <a:r>
              <a:rPr lang="en-US" sz="2000" dirty="0" smtClean="0">
                <a:latin typeface="Helvetica"/>
                <a:cs typeface="Helvetica"/>
              </a:rPr>
              <a:t>by PT</a:t>
            </a:r>
          </a:p>
          <a:p>
            <a:r>
              <a:rPr lang="en-US" sz="2000" dirty="0">
                <a:latin typeface="Helvetica"/>
                <a:cs typeface="Helvetica"/>
              </a:rPr>
              <a:t> </a:t>
            </a:r>
            <a:r>
              <a:rPr lang="en-US" sz="2000" dirty="0" smtClean="0">
                <a:latin typeface="Helvetica"/>
                <a:cs typeface="Helvetica"/>
              </a:rPr>
              <a:t> from O to N on </a:t>
            </a:r>
            <a:r>
              <a:rPr lang="en-US" sz="2000" dirty="0" smtClean="0">
                <a:solidFill>
                  <a:srgbClr val="0000FF"/>
                </a:solidFill>
                <a:latin typeface="Helvetica"/>
                <a:cs typeface="Helvetica"/>
              </a:rPr>
              <a:t>S</a:t>
            </a:r>
            <a:r>
              <a:rPr lang="en-US" sz="2000" baseline="-25000" dirty="0" smtClean="0">
                <a:solidFill>
                  <a:srgbClr val="0000FF"/>
                </a:solidFill>
                <a:latin typeface="Helvetica"/>
                <a:cs typeface="Helvetica"/>
              </a:rPr>
              <a:t>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 PT from N to O upon transition to </a:t>
            </a:r>
            <a:r>
              <a:rPr lang="en-US" sz="2000" dirty="0" smtClean="0">
                <a:solidFill>
                  <a:srgbClr val="008000"/>
                </a:solidFill>
                <a:latin typeface="Helvetica"/>
                <a:cs typeface="Helvetica"/>
              </a:rPr>
              <a:t>S</a:t>
            </a:r>
            <a:r>
              <a:rPr lang="en-US" sz="2000" baseline="-25000" dirty="0" smtClean="0">
                <a:solidFill>
                  <a:srgbClr val="008000"/>
                </a:solidFill>
                <a:latin typeface="Helvetica"/>
                <a:cs typeface="Helvetica"/>
              </a:rPr>
              <a:t>0</a:t>
            </a:r>
          </a:p>
          <a:p>
            <a:endParaRPr lang="en-US" sz="2000" baseline="-25000" dirty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pic>
        <p:nvPicPr>
          <p:cNvPr id="22" name="Picture 21" descr="traj1_sh3_occad_dist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64" y="2799549"/>
            <a:ext cx="2776787" cy="3391953"/>
          </a:xfrm>
          <a:prstGeom prst="rect">
            <a:avLst/>
          </a:prstGeom>
        </p:spPr>
      </p:pic>
      <p:pic>
        <p:nvPicPr>
          <p:cNvPr id="10" name="Picture 9" descr="molecule_flipped_black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87" y="1891632"/>
            <a:ext cx="2751664" cy="76199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61C8-E6CD-124F-8B0F-274D8D732AE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9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9491"/>
            <a:ext cx="9144000" cy="936930"/>
          </a:xfrm>
        </p:spPr>
        <p:txBody>
          <a:bodyPr>
            <a:noAutofit/>
          </a:bodyPr>
          <a:lstStyle/>
          <a:p>
            <a:r>
              <a:rPr lang="en-US" sz="3200" dirty="0" smtClean="0">
                <a:latin typeface="Helvetica"/>
                <a:cs typeface="Helvetica"/>
              </a:rPr>
              <a:t>The Light-Dependent Reactions </a:t>
            </a:r>
            <a:br>
              <a:rPr lang="en-US" sz="3200" dirty="0" smtClean="0">
                <a:latin typeface="Helvetica"/>
                <a:cs typeface="Helvetica"/>
              </a:rPr>
            </a:br>
            <a:r>
              <a:rPr lang="en-US" sz="3200" dirty="0" smtClean="0">
                <a:latin typeface="Helvetica"/>
                <a:cs typeface="Helvetica"/>
              </a:rPr>
              <a:t>in Photosynthesis</a:t>
            </a:r>
            <a:endParaRPr lang="en-US" sz="3200" dirty="0">
              <a:latin typeface="Helvetica"/>
              <a:cs typeface="Helvetica"/>
            </a:endParaRPr>
          </a:p>
        </p:txBody>
      </p:sp>
      <p:pic>
        <p:nvPicPr>
          <p:cNvPr id="4" name="Picture 3" descr="photosynthesis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19" y="1431046"/>
            <a:ext cx="7938365" cy="39493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8360" y="6537512"/>
            <a:ext cx="81456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Helvetica"/>
                <a:cs typeface="Helvetica"/>
              </a:rPr>
              <a:t>http://hyperphysics.phy-astr.gsu.edu/hbase/biology/psetran.html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9245" y="5618867"/>
            <a:ext cx="8267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Helvetica"/>
                <a:cs typeface="Helvetica"/>
              </a:rPr>
              <a:t> Photoinduced charge separation </a:t>
            </a:r>
            <a:r>
              <a:rPr lang="en-US" sz="2400" dirty="0" smtClean="0">
                <a:latin typeface="Helvetica"/>
                <a:cs typeface="Helvetica"/>
              </a:rPr>
              <a:t>drives redox reactions.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61C8-E6CD-124F-8B0F-274D8D732A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47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7994"/>
          </a:xfrm>
        </p:spPr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9042"/>
            <a:ext cx="8229600" cy="5538537"/>
          </a:xfrm>
        </p:spPr>
        <p:txBody>
          <a:bodyPr>
            <a:normAutofit/>
          </a:bodyPr>
          <a:lstStyle/>
          <a:p>
            <a:r>
              <a:rPr lang="en-US" sz="2000" dirty="0" smtClean="0"/>
              <a:t>What factors are important in facilitating PT on an excited electronic state with charge transfer character?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lnSpc>
                <a:spcPct val="50000"/>
              </a:lnSpc>
              <a:buNone/>
            </a:pPr>
            <a:endParaRPr lang="en-US" sz="2000" dirty="0">
              <a:solidFill>
                <a:srgbClr val="0000FF"/>
              </a:solidFill>
            </a:endParaRPr>
          </a:p>
          <a:p>
            <a:r>
              <a:rPr lang="en-US" sz="2000" dirty="0" smtClean="0"/>
              <a:t>Does PT affect the relaxation dynamics of the system?</a:t>
            </a:r>
          </a:p>
          <a:p>
            <a:pPr marL="0" indent="0">
              <a:lnSpc>
                <a:spcPct val="50000"/>
              </a:lnSpc>
              <a:buNone/>
            </a:pPr>
            <a:endParaRPr lang="en-US" sz="2000" dirty="0"/>
          </a:p>
          <a:p>
            <a:r>
              <a:rPr lang="en-US" sz="2000" dirty="0" smtClean="0"/>
              <a:t>Can H/D isotope effects provide evidence of the occurrence of PT?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6359097" y="2956010"/>
            <a:ext cx="1970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  <a:latin typeface="Helvetica"/>
                <a:cs typeface="Helvetica"/>
              </a:rPr>
              <a:t>S</a:t>
            </a:r>
            <a:r>
              <a:rPr lang="en-US" baseline="-25000" dirty="0" smtClean="0">
                <a:solidFill>
                  <a:srgbClr val="0000FF"/>
                </a:solidFill>
                <a:latin typeface="Helvetica"/>
                <a:cs typeface="Helvetica"/>
              </a:rPr>
              <a:t>0</a:t>
            </a:r>
            <a:r>
              <a:rPr lang="en-US" dirty="0" smtClean="0">
                <a:solidFill>
                  <a:srgbClr val="0000FF"/>
                </a:solidFill>
                <a:latin typeface="Helvetica"/>
                <a:cs typeface="Helvetica"/>
                <a:sym typeface="Wingdings"/>
              </a:rPr>
              <a:t>S</a:t>
            </a:r>
            <a:r>
              <a:rPr lang="en-US" baseline="-25000" dirty="0" smtClean="0">
                <a:solidFill>
                  <a:srgbClr val="0000FF"/>
                </a:solidFill>
                <a:latin typeface="Helvetica"/>
                <a:cs typeface="Helvetica"/>
                <a:sym typeface="Wingdings"/>
              </a:rPr>
              <a:t>2   </a:t>
            </a:r>
          </a:p>
        </p:txBody>
      </p:sp>
      <p:pic>
        <p:nvPicPr>
          <p:cNvPr id="7" name="Picture 6" descr="grid_61_62_pinkgree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8" t="31904" r="7161" b="32524"/>
          <a:stretch/>
        </p:blipFill>
        <p:spPr>
          <a:xfrm flipH="1">
            <a:off x="494611" y="1880110"/>
            <a:ext cx="2826147" cy="1188732"/>
          </a:xfrm>
          <a:prstGeom prst="rect">
            <a:avLst/>
          </a:prstGeom>
        </p:spPr>
      </p:pic>
      <p:pic>
        <p:nvPicPr>
          <p:cNvPr id="8" name="Picture 7" descr="grid_59_62_pinkgree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5" t="29521" r="7162" b="34174"/>
          <a:stretch/>
        </p:blipFill>
        <p:spPr>
          <a:xfrm flipH="1">
            <a:off x="5942700" y="1804790"/>
            <a:ext cx="2776716" cy="11972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67066" y="2221425"/>
            <a:ext cx="1752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20D12B"/>
                </a:solidFill>
                <a:latin typeface="Helvetica"/>
                <a:cs typeface="Helvetica"/>
              </a:rPr>
              <a:t>p</a:t>
            </a:r>
            <a:r>
              <a:rPr lang="en-US" sz="1600" dirty="0" smtClean="0">
                <a:solidFill>
                  <a:srgbClr val="20D12B"/>
                </a:solidFill>
                <a:latin typeface="Helvetica"/>
                <a:cs typeface="Helvetica"/>
              </a:rPr>
              <a:t>ositive</a:t>
            </a:r>
            <a:r>
              <a:rPr lang="en-US" sz="1600" dirty="0" smtClean="0">
                <a:solidFill>
                  <a:srgbClr val="000000"/>
                </a:solidFill>
                <a:latin typeface="Helvetica"/>
                <a:cs typeface="Helvetica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Helvetica"/>
                <a:cs typeface="Helvetica"/>
              </a:rPr>
              <a:t>in green, </a:t>
            </a:r>
            <a:endParaRPr lang="en-US" sz="16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r>
              <a:rPr lang="en-US" sz="1600" dirty="0" smtClean="0">
                <a:solidFill>
                  <a:srgbClr val="E130DF"/>
                </a:solidFill>
                <a:latin typeface="Helvetica"/>
                <a:cs typeface="Helvetica"/>
              </a:rPr>
              <a:t>negative</a:t>
            </a:r>
            <a:r>
              <a:rPr lang="en-US" sz="1600" dirty="0" smtClean="0">
                <a:solidFill>
                  <a:srgbClr val="000000"/>
                </a:solidFill>
                <a:latin typeface="Helvetica"/>
                <a:cs typeface="Helvetica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Helvetica"/>
                <a:cs typeface="Helvetica"/>
              </a:rPr>
              <a:t>in </a:t>
            </a:r>
            <a:r>
              <a:rPr lang="en-US" sz="1600" dirty="0" smtClean="0">
                <a:solidFill>
                  <a:srgbClr val="000000"/>
                </a:solidFill>
                <a:latin typeface="Helvetica"/>
                <a:cs typeface="Helvetica"/>
              </a:rPr>
              <a:t>pink</a:t>
            </a:r>
            <a:endParaRPr lang="en-US" sz="1600" dirty="0">
              <a:solidFill>
                <a:srgbClr val="000000"/>
              </a:solidFill>
              <a:latin typeface="Helvetica"/>
              <a:cs typeface="Helvetica"/>
            </a:endParaRPr>
          </a:p>
          <a:p>
            <a:endParaRPr lang="en-US" sz="1600" dirty="0">
              <a:latin typeface="Helvetica"/>
              <a:cs typeface="Helvetic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4820" y="2961898"/>
            <a:ext cx="2450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  <a:latin typeface="Helvetica"/>
                <a:cs typeface="Helvetica"/>
              </a:rPr>
              <a:t>S</a:t>
            </a:r>
            <a:r>
              <a:rPr lang="en-US" baseline="-25000" dirty="0" smtClean="0">
                <a:solidFill>
                  <a:srgbClr val="0000FF"/>
                </a:solidFill>
                <a:latin typeface="Helvetica"/>
                <a:cs typeface="Helvetica"/>
              </a:rPr>
              <a:t>0</a:t>
            </a:r>
            <a:r>
              <a:rPr lang="en-US" dirty="0" smtClean="0">
                <a:solidFill>
                  <a:srgbClr val="0000FF"/>
                </a:solidFill>
                <a:latin typeface="Helvetica"/>
                <a:cs typeface="Helvetica"/>
                <a:sym typeface="Wingdings"/>
              </a:rPr>
              <a:t>S</a:t>
            </a:r>
            <a:r>
              <a:rPr lang="en-US" baseline="-25000" dirty="0" smtClean="0">
                <a:solidFill>
                  <a:srgbClr val="0000FF"/>
                </a:solidFill>
                <a:latin typeface="Helvetica"/>
                <a:cs typeface="Helvetica"/>
                <a:sym typeface="Wingdings"/>
              </a:rPr>
              <a:t>1    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61C8-E6CD-124F-8B0F-274D8D732AE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 bwMode="auto">
          <a:xfrm flipH="1" flipV="1">
            <a:off x="8192787" y="3200400"/>
            <a:ext cx="154721" cy="11558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Straight Connector 36"/>
          <p:cNvCxnSpPr/>
          <p:nvPr/>
        </p:nvCxnSpPr>
        <p:spPr bwMode="auto">
          <a:xfrm flipH="1">
            <a:off x="3891500" y="2980987"/>
            <a:ext cx="190495" cy="130782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 flipH="1" flipV="1">
            <a:off x="3925587" y="1972777"/>
            <a:ext cx="154721" cy="11558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/>
          <p:cNvCxnSpPr/>
          <p:nvPr/>
        </p:nvCxnSpPr>
        <p:spPr bwMode="auto">
          <a:xfrm flipH="1">
            <a:off x="3914195" y="1981200"/>
            <a:ext cx="190495" cy="130782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4980842" y="777231"/>
            <a:ext cx="3499509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000" dirty="0" smtClean="0">
                <a:latin typeface="Helvetica"/>
                <a:cs typeface="Helvetica"/>
              </a:rPr>
              <a:t>Decreases S</a:t>
            </a:r>
            <a:r>
              <a:rPr lang="en-US" sz="2000" baseline="-25000" dirty="0" smtClean="0">
                <a:latin typeface="Helvetica"/>
                <a:cs typeface="Helvetica"/>
              </a:rPr>
              <a:t>0</a:t>
            </a:r>
            <a:r>
              <a:rPr lang="en-US" sz="2000" dirty="0" smtClean="0">
                <a:latin typeface="Helvetica"/>
                <a:cs typeface="Helvetica"/>
              </a:rPr>
              <a:t>/S</a:t>
            </a:r>
            <a:r>
              <a:rPr lang="en-US" sz="2000" baseline="-25000" dirty="0" smtClean="0">
                <a:latin typeface="Helvetica"/>
                <a:cs typeface="Helvetica"/>
              </a:rPr>
              <a:t>1</a:t>
            </a:r>
            <a:r>
              <a:rPr lang="en-US" sz="2000" dirty="0" smtClean="0">
                <a:latin typeface="Helvetica"/>
                <a:cs typeface="Helvetica"/>
              </a:rPr>
              <a:t> energy gap,</a:t>
            </a:r>
          </a:p>
          <a:p>
            <a:pPr>
              <a:spcAft>
                <a:spcPts val="300"/>
              </a:spcAft>
            </a:pPr>
            <a:r>
              <a:rPr lang="en-US" sz="2000" dirty="0" smtClean="0">
                <a:latin typeface="Helvetica"/>
                <a:cs typeface="Helvetica"/>
              </a:rPr>
              <a:t>facilitating decay to S</a:t>
            </a:r>
            <a:r>
              <a:rPr lang="en-US" sz="2000" baseline="-25000" dirty="0" smtClean="0">
                <a:latin typeface="Helvetica"/>
                <a:cs typeface="Helvetica"/>
              </a:rPr>
              <a:t>0</a:t>
            </a:r>
          </a:p>
        </p:txBody>
      </p:sp>
      <p:pic>
        <p:nvPicPr>
          <p:cNvPr id="41" name="Picture 40" descr="proton_pot_0_s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1" t="17119" r="12248" b="16766"/>
          <a:stretch/>
        </p:blipFill>
        <p:spPr>
          <a:xfrm flipH="1">
            <a:off x="226863" y="3063343"/>
            <a:ext cx="1783004" cy="1233311"/>
          </a:xfrm>
          <a:prstGeom prst="rect">
            <a:avLst/>
          </a:prstGeom>
        </p:spPr>
      </p:pic>
      <p:pic>
        <p:nvPicPr>
          <p:cNvPr id="42" name="Picture 41" descr="proton_pot_154_s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1" t="17718" r="12248" b="17475"/>
          <a:stretch/>
        </p:blipFill>
        <p:spPr>
          <a:xfrm flipH="1">
            <a:off x="2360463" y="3063343"/>
            <a:ext cx="1798214" cy="1219200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778968" y="3139613"/>
            <a:ext cx="755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=0 fs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19646" y="3127945"/>
            <a:ext cx="1012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t~310 fs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ight Arrow 44"/>
          <p:cNvSpPr/>
          <p:nvPr/>
        </p:nvSpPr>
        <p:spPr bwMode="auto">
          <a:xfrm>
            <a:off x="2078832" y="3591637"/>
            <a:ext cx="357831" cy="138817"/>
          </a:xfrm>
          <a:prstGeom prst="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 bwMode="auto">
          <a:xfrm flipH="1" flipV="1">
            <a:off x="3572744" y="4602902"/>
            <a:ext cx="154721" cy="11558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/>
          <p:cNvCxnSpPr/>
          <p:nvPr/>
        </p:nvCxnSpPr>
        <p:spPr bwMode="auto">
          <a:xfrm flipH="1">
            <a:off x="3561352" y="4752252"/>
            <a:ext cx="190495" cy="130782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773496" y="777231"/>
            <a:ext cx="3076448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000" dirty="0" smtClean="0">
                <a:latin typeface="Helvetica"/>
                <a:cs typeface="Helvetica"/>
              </a:rPr>
              <a:t>Generates electrostatic environment conducive to </a:t>
            </a:r>
          </a:p>
          <a:p>
            <a:pPr>
              <a:spcAft>
                <a:spcPts val="300"/>
              </a:spcAft>
            </a:pPr>
            <a:r>
              <a:rPr lang="en-US" sz="2000" dirty="0" smtClean="0">
                <a:latin typeface="Helvetica"/>
                <a:cs typeface="Helvetica"/>
              </a:rPr>
              <a:t>PT on S</a:t>
            </a:r>
            <a:r>
              <a:rPr lang="en-US" sz="2000" baseline="-25000" dirty="0" smtClean="0">
                <a:latin typeface="Helvetica"/>
                <a:cs typeface="Helvetica"/>
              </a:rPr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52719" y="4404284"/>
            <a:ext cx="1564741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PT coordinate</a:t>
            </a:r>
          </a:p>
          <a:p>
            <a:pPr>
              <a:spcAft>
                <a:spcPts val="300"/>
              </a:spcAft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O-----------N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558477" y="4404284"/>
            <a:ext cx="1564741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PT coordinate</a:t>
            </a:r>
          </a:p>
          <a:p>
            <a:pPr>
              <a:spcAft>
                <a:spcPts val="300"/>
              </a:spcAft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O-----------N</a:t>
            </a:r>
          </a:p>
        </p:txBody>
      </p:sp>
      <p:pic>
        <p:nvPicPr>
          <p:cNvPr id="34" name="Picture 33" descr="molecule_flipped_black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01" y="2088357"/>
            <a:ext cx="2751664" cy="76199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474517" y="5175202"/>
            <a:ext cx="42122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Proton transfer is not instantaneous – it requires solvent reorganization (~250 fs)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93576"/>
            <a:ext cx="8229600" cy="777231"/>
          </a:xfrm>
        </p:spPr>
        <p:txBody>
          <a:bodyPr/>
          <a:lstStyle/>
          <a:p>
            <a:r>
              <a:rPr lang="en-US" dirty="0" smtClean="0"/>
              <a:t>Effects of Solvent Dynamics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666765" y="6550223"/>
            <a:ext cx="5486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Helvetica"/>
                <a:cs typeface="Helvetica"/>
              </a:rPr>
              <a:t>Goyal and Hammes-Schiffer, </a:t>
            </a:r>
            <a:r>
              <a:rPr lang="en-US" sz="1400" i="1" dirty="0" smtClean="0">
                <a:latin typeface="Helvetica"/>
                <a:cs typeface="Helvetica"/>
              </a:rPr>
              <a:t>JPC Lett. </a:t>
            </a:r>
            <a:r>
              <a:rPr lang="en-US" sz="1400" dirty="0" smtClean="0">
                <a:latin typeface="Helvetica"/>
                <a:cs typeface="Helvetica"/>
              </a:rPr>
              <a:t>2015</a:t>
            </a:r>
            <a:endParaRPr lang="en-US" sz="1400" dirty="0">
              <a:latin typeface="Helvetica"/>
              <a:cs typeface="Helvetica"/>
            </a:endParaRPr>
          </a:p>
        </p:txBody>
      </p:sp>
      <p:pic>
        <p:nvPicPr>
          <p:cNvPr id="25" name="Picture 24" descr="TOC_graphic.tif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" t="21384"/>
          <a:stretch/>
        </p:blipFill>
        <p:spPr>
          <a:xfrm>
            <a:off x="5290100" y="2255844"/>
            <a:ext cx="2902687" cy="236698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61C8-E6CD-124F-8B0F-274D8D732AE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8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7994"/>
          </a:xfrm>
        </p:spPr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9042"/>
            <a:ext cx="8229600" cy="5538537"/>
          </a:xfrm>
        </p:spPr>
        <p:txBody>
          <a:bodyPr>
            <a:normAutofit/>
          </a:bodyPr>
          <a:lstStyle/>
          <a:p>
            <a:r>
              <a:rPr lang="en-US" sz="2000" dirty="0" smtClean="0"/>
              <a:t>What factors are important in facilitating PT on an excited electronic state with charge transfer character?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 smtClean="0">
                <a:solidFill>
                  <a:srgbClr val="0000FF"/>
                </a:solidFill>
              </a:rPr>
              <a:t>    Solvent relaxation, solute hydrogen-bonding interface</a:t>
            </a:r>
          </a:p>
          <a:p>
            <a:pPr marL="0" indent="0">
              <a:lnSpc>
                <a:spcPct val="50000"/>
              </a:lnSpc>
              <a:buNone/>
            </a:pPr>
            <a:endParaRPr lang="en-US" sz="2000" dirty="0">
              <a:solidFill>
                <a:srgbClr val="0000FF"/>
              </a:solidFill>
            </a:endParaRPr>
          </a:p>
          <a:p>
            <a:r>
              <a:rPr lang="en-US" sz="2000" dirty="0" smtClean="0"/>
              <a:t>Does PT affect the relaxation dynamics of the system?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 smtClean="0">
                <a:solidFill>
                  <a:srgbClr val="0000FF"/>
                </a:solidFill>
              </a:rPr>
              <a:t>    PT can provide a pathway for decay to the ground state</a:t>
            </a:r>
          </a:p>
          <a:p>
            <a:pPr>
              <a:lnSpc>
                <a:spcPct val="50000"/>
              </a:lnSpc>
            </a:pPr>
            <a:endParaRPr lang="en-US" sz="2000" dirty="0"/>
          </a:p>
          <a:p>
            <a:r>
              <a:rPr lang="en-US" sz="2000" dirty="0" smtClean="0"/>
              <a:t>Can H/D isotope effects provide evidence of the occurrence of PT?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6359097" y="2956010"/>
            <a:ext cx="1970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  <a:latin typeface="Helvetica"/>
                <a:cs typeface="Helvetica"/>
              </a:rPr>
              <a:t>S</a:t>
            </a:r>
            <a:r>
              <a:rPr lang="en-US" baseline="-25000" dirty="0" smtClean="0">
                <a:solidFill>
                  <a:srgbClr val="0000FF"/>
                </a:solidFill>
                <a:latin typeface="Helvetica"/>
                <a:cs typeface="Helvetica"/>
              </a:rPr>
              <a:t>0</a:t>
            </a:r>
            <a:r>
              <a:rPr lang="en-US" dirty="0" smtClean="0">
                <a:solidFill>
                  <a:srgbClr val="0000FF"/>
                </a:solidFill>
                <a:latin typeface="Helvetica"/>
                <a:cs typeface="Helvetica"/>
                <a:sym typeface="Wingdings"/>
              </a:rPr>
              <a:t>S</a:t>
            </a:r>
            <a:r>
              <a:rPr lang="en-US" baseline="-25000" dirty="0" smtClean="0">
                <a:solidFill>
                  <a:srgbClr val="0000FF"/>
                </a:solidFill>
                <a:latin typeface="Helvetica"/>
                <a:cs typeface="Helvetica"/>
                <a:sym typeface="Wingdings"/>
              </a:rPr>
              <a:t>2   </a:t>
            </a:r>
          </a:p>
        </p:txBody>
      </p:sp>
      <p:pic>
        <p:nvPicPr>
          <p:cNvPr id="7" name="Picture 6" descr="grid_61_62_pinkgree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8" t="31904" r="7161" b="32524"/>
          <a:stretch/>
        </p:blipFill>
        <p:spPr>
          <a:xfrm flipH="1">
            <a:off x="494611" y="1880110"/>
            <a:ext cx="2826147" cy="1188732"/>
          </a:xfrm>
          <a:prstGeom prst="rect">
            <a:avLst/>
          </a:prstGeom>
        </p:spPr>
      </p:pic>
      <p:pic>
        <p:nvPicPr>
          <p:cNvPr id="8" name="Picture 7" descr="grid_59_62_pinkgree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5" t="29521" r="7162" b="34174"/>
          <a:stretch/>
        </p:blipFill>
        <p:spPr>
          <a:xfrm flipH="1">
            <a:off x="5942700" y="1804790"/>
            <a:ext cx="2776716" cy="11972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67066" y="2221425"/>
            <a:ext cx="1752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20D12B"/>
                </a:solidFill>
                <a:latin typeface="Helvetica"/>
                <a:cs typeface="Helvetica"/>
              </a:rPr>
              <a:t>p</a:t>
            </a:r>
            <a:r>
              <a:rPr lang="en-US" sz="1600" dirty="0" smtClean="0">
                <a:solidFill>
                  <a:srgbClr val="20D12B"/>
                </a:solidFill>
                <a:latin typeface="Helvetica"/>
                <a:cs typeface="Helvetica"/>
              </a:rPr>
              <a:t>ositive</a:t>
            </a:r>
            <a:r>
              <a:rPr lang="en-US" sz="1600" dirty="0" smtClean="0">
                <a:solidFill>
                  <a:srgbClr val="000000"/>
                </a:solidFill>
                <a:latin typeface="Helvetica"/>
                <a:cs typeface="Helvetica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Helvetica"/>
                <a:cs typeface="Helvetica"/>
              </a:rPr>
              <a:t>in green, </a:t>
            </a:r>
            <a:endParaRPr lang="en-US" sz="16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r>
              <a:rPr lang="en-US" sz="1600" dirty="0" smtClean="0">
                <a:solidFill>
                  <a:srgbClr val="E130DF"/>
                </a:solidFill>
                <a:latin typeface="Helvetica"/>
                <a:cs typeface="Helvetica"/>
              </a:rPr>
              <a:t>negative</a:t>
            </a:r>
            <a:r>
              <a:rPr lang="en-US" sz="1600" dirty="0" smtClean="0">
                <a:solidFill>
                  <a:srgbClr val="000000"/>
                </a:solidFill>
                <a:latin typeface="Helvetica"/>
                <a:cs typeface="Helvetica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Helvetica"/>
                <a:cs typeface="Helvetica"/>
              </a:rPr>
              <a:t>in </a:t>
            </a:r>
            <a:r>
              <a:rPr lang="en-US" sz="1600" dirty="0" smtClean="0">
                <a:solidFill>
                  <a:srgbClr val="000000"/>
                </a:solidFill>
                <a:latin typeface="Helvetica"/>
                <a:cs typeface="Helvetica"/>
              </a:rPr>
              <a:t>pink</a:t>
            </a:r>
            <a:endParaRPr lang="en-US" sz="1600" dirty="0">
              <a:solidFill>
                <a:srgbClr val="000000"/>
              </a:solidFill>
              <a:latin typeface="Helvetica"/>
              <a:cs typeface="Helvetica"/>
            </a:endParaRPr>
          </a:p>
          <a:p>
            <a:endParaRPr lang="en-US" sz="1600" dirty="0">
              <a:latin typeface="Helvetica"/>
              <a:cs typeface="Helvetic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4820" y="2948530"/>
            <a:ext cx="2450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  <a:latin typeface="Helvetica"/>
                <a:cs typeface="Helvetica"/>
              </a:rPr>
              <a:t>S</a:t>
            </a:r>
            <a:r>
              <a:rPr lang="en-US" baseline="-25000" dirty="0" smtClean="0">
                <a:solidFill>
                  <a:srgbClr val="0000FF"/>
                </a:solidFill>
                <a:latin typeface="Helvetica"/>
                <a:cs typeface="Helvetica"/>
              </a:rPr>
              <a:t>0</a:t>
            </a:r>
            <a:r>
              <a:rPr lang="en-US" dirty="0" smtClean="0">
                <a:solidFill>
                  <a:srgbClr val="0000FF"/>
                </a:solidFill>
                <a:latin typeface="Helvetica"/>
                <a:cs typeface="Helvetica"/>
                <a:sym typeface="Wingdings"/>
              </a:rPr>
              <a:t>S</a:t>
            </a:r>
            <a:r>
              <a:rPr lang="en-US" baseline="-25000" dirty="0" smtClean="0">
                <a:solidFill>
                  <a:srgbClr val="0000FF"/>
                </a:solidFill>
                <a:latin typeface="Helvetica"/>
                <a:cs typeface="Helvetica"/>
                <a:sym typeface="Wingdings"/>
              </a:rPr>
              <a:t>1    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61C8-E6CD-124F-8B0F-274D8D732AE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16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ure4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63" t="31008" r="16677" b="33485"/>
          <a:stretch/>
        </p:blipFill>
        <p:spPr>
          <a:xfrm rot="16200000" flipH="1">
            <a:off x="2586408" y="1125149"/>
            <a:ext cx="2815489" cy="3135591"/>
          </a:xfrm>
          <a:prstGeom prst="rect">
            <a:avLst/>
          </a:prstGeom>
        </p:spPr>
      </p:pic>
      <p:pic>
        <p:nvPicPr>
          <p:cNvPr id="6" name="Picture 5" descr="figure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72" t="31519" r="17045" b="33891"/>
          <a:stretch/>
        </p:blipFill>
        <p:spPr>
          <a:xfrm rot="16200000" flipH="1">
            <a:off x="2620580" y="1178994"/>
            <a:ext cx="2768628" cy="30667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01489" y="4607236"/>
            <a:ext cx="3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O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78918" y="4598284"/>
            <a:ext cx="389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/>
                <a:cs typeface="Helvetica"/>
              </a:rPr>
              <a:t>N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499356" y="4805637"/>
            <a:ext cx="3152799" cy="0"/>
          </a:xfrm>
          <a:prstGeom prst="line">
            <a:avLst/>
          </a:prstGeom>
          <a:ln>
            <a:solidFill>
              <a:srgbClr val="1FD0D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2620684" y="4774969"/>
            <a:ext cx="45719" cy="45719"/>
          </a:xfrm>
          <a:prstGeom prst="ellipse">
            <a:avLst/>
          </a:prstGeom>
          <a:solidFill>
            <a:srgbClr val="1FD0D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/>
              <a:cs typeface="Helvetica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2806950" y="4774972"/>
            <a:ext cx="45719" cy="45719"/>
          </a:xfrm>
          <a:prstGeom prst="ellipse">
            <a:avLst/>
          </a:prstGeom>
          <a:solidFill>
            <a:srgbClr val="1FD0D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/>
              <a:cs typeface="Helvetica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993213" y="4774972"/>
            <a:ext cx="45719" cy="45719"/>
          </a:xfrm>
          <a:prstGeom prst="ellipse">
            <a:avLst/>
          </a:prstGeom>
          <a:solidFill>
            <a:srgbClr val="1FD0D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/>
              <a:cs typeface="Helvetica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196409" y="4774972"/>
            <a:ext cx="45719" cy="45719"/>
          </a:xfrm>
          <a:prstGeom prst="ellipse">
            <a:avLst/>
          </a:prstGeom>
          <a:solidFill>
            <a:srgbClr val="1FD0D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/>
              <a:cs typeface="Helvetica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3382672" y="4774972"/>
            <a:ext cx="45719" cy="45719"/>
          </a:xfrm>
          <a:prstGeom prst="ellipse">
            <a:avLst/>
          </a:prstGeom>
          <a:solidFill>
            <a:srgbClr val="1FD0D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/>
              <a:cs typeface="Helvetica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3568935" y="4774972"/>
            <a:ext cx="45719" cy="45719"/>
          </a:xfrm>
          <a:prstGeom prst="ellipse">
            <a:avLst/>
          </a:prstGeom>
          <a:solidFill>
            <a:srgbClr val="1FD0D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/>
              <a:cs typeface="Helvetica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3772131" y="4774972"/>
            <a:ext cx="45719" cy="45719"/>
          </a:xfrm>
          <a:prstGeom prst="ellipse">
            <a:avLst/>
          </a:prstGeom>
          <a:solidFill>
            <a:srgbClr val="1FD0D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/>
              <a:cs typeface="Helvetica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3975327" y="4774972"/>
            <a:ext cx="45719" cy="45719"/>
          </a:xfrm>
          <a:prstGeom prst="ellipse">
            <a:avLst/>
          </a:prstGeom>
          <a:solidFill>
            <a:srgbClr val="1FD0D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/>
              <a:cs typeface="Helvetica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4178523" y="4774972"/>
            <a:ext cx="45719" cy="45719"/>
          </a:xfrm>
          <a:prstGeom prst="ellipse">
            <a:avLst/>
          </a:prstGeom>
          <a:solidFill>
            <a:srgbClr val="1FD0D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/>
              <a:cs typeface="Helvetica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4398652" y="4774972"/>
            <a:ext cx="45719" cy="45719"/>
          </a:xfrm>
          <a:prstGeom prst="ellipse">
            <a:avLst/>
          </a:prstGeom>
          <a:solidFill>
            <a:srgbClr val="1FD0D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/>
              <a:cs typeface="Helvetica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4618781" y="4774972"/>
            <a:ext cx="45719" cy="45719"/>
          </a:xfrm>
          <a:prstGeom prst="ellipse">
            <a:avLst/>
          </a:prstGeom>
          <a:solidFill>
            <a:srgbClr val="1FD0D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/>
              <a:cs typeface="Helvetica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838910" y="4774972"/>
            <a:ext cx="45719" cy="45719"/>
          </a:xfrm>
          <a:prstGeom prst="ellipse">
            <a:avLst/>
          </a:prstGeom>
          <a:solidFill>
            <a:srgbClr val="1FD0D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/>
              <a:cs typeface="Helvetica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042106" y="4774972"/>
            <a:ext cx="45719" cy="45719"/>
          </a:xfrm>
          <a:prstGeom prst="ellipse">
            <a:avLst/>
          </a:prstGeom>
          <a:solidFill>
            <a:srgbClr val="1FD0D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/>
              <a:cs typeface="Helvetica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5262235" y="4774972"/>
            <a:ext cx="45719" cy="45719"/>
          </a:xfrm>
          <a:prstGeom prst="ellipse">
            <a:avLst/>
          </a:prstGeom>
          <a:solidFill>
            <a:srgbClr val="1FD0D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/>
              <a:cs typeface="Helvetica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5482364" y="4774972"/>
            <a:ext cx="45719" cy="45719"/>
          </a:xfrm>
          <a:prstGeom prst="ellipse">
            <a:avLst/>
          </a:prstGeom>
          <a:solidFill>
            <a:srgbClr val="1FD0D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/>
              <a:cs typeface="Helvetic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659743" y="1713245"/>
            <a:ext cx="593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S</a:t>
            </a:r>
            <a:r>
              <a:rPr lang="en-US" sz="2000" baseline="-25000" dirty="0" smtClean="0">
                <a:latin typeface="Helvetica"/>
                <a:cs typeface="Helvetica"/>
              </a:rPr>
              <a:t>0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60605" y="1899508"/>
            <a:ext cx="2667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3366FF"/>
                </a:solidFill>
                <a:latin typeface="Helvetica"/>
                <a:cs typeface="Helvetica"/>
              </a:rPr>
              <a:t>Proton potential</a:t>
            </a:r>
            <a:endParaRPr lang="en-US" sz="2000" dirty="0">
              <a:solidFill>
                <a:srgbClr val="3366FF"/>
              </a:solidFill>
              <a:latin typeface="Helvetica"/>
              <a:cs typeface="Helvetic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12495" y="3709940"/>
            <a:ext cx="2872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Helvetica"/>
                <a:cs typeface="Helvetica"/>
              </a:rPr>
              <a:t>Ground vibrational w.f.</a:t>
            </a:r>
            <a:endParaRPr lang="en-US" sz="2000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5423082" y="2118040"/>
            <a:ext cx="305255" cy="4802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4338914" y="3929863"/>
            <a:ext cx="305255" cy="480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2273960" y="1309858"/>
            <a:ext cx="0" cy="29585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257027" y="4280705"/>
            <a:ext cx="3589841" cy="386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16200000">
            <a:off x="1207159" y="2826728"/>
            <a:ext cx="169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Energy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736418" y="4251646"/>
            <a:ext cx="311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Proton coordinate, r</a:t>
            </a:r>
            <a:r>
              <a:rPr lang="en-US" sz="2000" baseline="-25000" dirty="0" smtClean="0">
                <a:latin typeface="Helvetica"/>
                <a:cs typeface="Helvetica"/>
              </a:rPr>
              <a:t>p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68385" y="4084044"/>
            <a:ext cx="2836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Electronic structure calculation at each gridpoint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-65467" y="260757"/>
            <a:ext cx="924874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0090"/>
                </a:solidFill>
                <a:latin typeface="Helvetica"/>
                <a:cs typeface="Helvetica"/>
              </a:rPr>
              <a:t>Quantum Treatment of Proton</a:t>
            </a:r>
            <a:endParaRPr lang="en-US" sz="3200" dirty="0">
              <a:solidFill>
                <a:srgbClr val="000090"/>
              </a:solidFill>
              <a:latin typeface="Helvetica"/>
              <a:cs typeface="Helvetic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0" y="846303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Proton represented quantum mechanically along 1D grid (O-N axis)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772131" y="6119336"/>
            <a:ext cx="5371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Helvetica"/>
                <a:cs typeface="Helvetica"/>
              </a:rPr>
              <a:t>Marston, </a:t>
            </a:r>
            <a:r>
              <a:rPr lang="en-US" sz="1400" dirty="0" err="1">
                <a:latin typeface="Helvetica"/>
                <a:cs typeface="Helvetica"/>
              </a:rPr>
              <a:t>Balint-Kurti</a:t>
            </a:r>
            <a:r>
              <a:rPr lang="en-US" sz="1400" dirty="0">
                <a:latin typeface="Helvetica"/>
                <a:cs typeface="Helvetica"/>
              </a:rPr>
              <a:t> </a:t>
            </a:r>
            <a:r>
              <a:rPr lang="en-US" sz="1400" i="1" dirty="0" smtClean="0">
                <a:latin typeface="Helvetica"/>
                <a:cs typeface="Helvetica"/>
              </a:rPr>
              <a:t>JCP </a:t>
            </a:r>
            <a:r>
              <a:rPr lang="en-US" sz="1400" dirty="0" smtClean="0">
                <a:latin typeface="Helvetica"/>
                <a:cs typeface="Helvetica"/>
              </a:rPr>
              <a:t>1989</a:t>
            </a:r>
          </a:p>
          <a:p>
            <a:pPr algn="r"/>
            <a:r>
              <a:rPr lang="en-US" sz="1400" dirty="0" smtClean="0">
                <a:latin typeface="Helvetica"/>
                <a:cs typeface="Helvetica"/>
              </a:rPr>
              <a:t>Soudackov</a:t>
            </a:r>
            <a:r>
              <a:rPr lang="en-US" sz="1400" dirty="0">
                <a:latin typeface="Helvetica"/>
                <a:cs typeface="Helvetica"/>
              </a:rPr>
              <a:t>, </a:t>
            </a:r>
            <a:r>
              <a:rPr lang="en-US" sz="1400" dirty="0" err="1">
                <a:latin typeface="Helvetica"/>
                <a:cs typeface="Helvetica"/>
              </a:rPr>
              <a:t>Hammes-Schiffer</a:t>
            </a:r>
            <a:r>
              <a:rPr lang="en-US" sz="1400" dirty="0">
                <a:latin typeface="Helvetica"/>
                <a:cs typeface="Helvetica"/>
              </a:rPr>
              <a:t> </a:t>
            </a:r>
            <a:r>
              <a:rPr lang="en-US" sz="1400" i="1" dirty="0" smtClean="0">
                <a:latin typeface="Helvetica"/>
                <a:cs typeface="Helvetica"/>
              </a:rPr>
              <a:t>CPL </a:t>
            </a:r>
            <a:r>
              <a:rPr lang="en-US" sz="1400" dirty="0" smtClean="0">
                <a:latin typeface="Helvetica"/>
                <a:cs typeface="Helvetica"/>
              </a:rPr>
              <a:t>1999 </a:t>
            </a:r>
            <a:endParaRPr lang="en-US" sz="1400" dirty="0">
              <a:latin typeface="Helvetica"/>
              <a:cs typeface="Helvetica"/>
            </a:endParaRPr>
          </a:p>
          <a:p>
            <a:pPr algn="r"/>
            <a:r>
              <a:rPr lang="en-US" sz="1400" dirty="0" err="1" smtClean="0">
                <a:latin typeface="Helvetica"/>
                <a:cs typeface="Helvetica"/>
              </a:rPr>
              <a:t>Sirjoosingh</a:t>
            </a:r>
            <a:r>
              <a:rPr lang="en-US" sz="1400" dirty="0">
                <a:latin typeface="Helvetica"/>
                <a:cs typeface="Helvetica"/>
              </a:rPr>
              <a:t>, </a:t>
            </a:r>
            <a:r>
              <a:rPr lang="en-US" sz="1400" dirty="0" err="1">
                <a:latin typeface="Helvetica"/>
                <a:cs typeface="Helvetica"/>
              </a:rPr>
              <a:t>Hammes-Schiffer</a:t>
            </a:r>
            <a:r>
              <a:rPr lang="en-US" sz="1400" dirty="0">
                <a:latin typeface="Helvetica"/>
                <a:cs typeface="Helvetica"/>
              </a:rPr>
              <a:t> </a:t>
            </a:r>
            <a:r>
              <a:rPr lang="en-US" sz="1400" i="1" dirty="0" smtClean="0">
                <a:latin typeface="Helvetica"/>
                <a:cs typeface="Helvetica"/>
              </a:rPr>
              <a:t>JPC A </a:t>
            </a:r>
            <a:r>
              <a:rPr lang="en-US" sz="1400" dirty="0" smtClean="0">
                <a:latin typeface="Helvetica"/>
                <a:cs typeface="Helvetica"/>
              </a:rPr>
              <a:t>2011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61C8-E6CD-124F-8B0F-274D8D732AE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799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/>
      <p:bldP spid="25" grpId="1"/>
      <p:bldP spid="26" grpId="0"/>
      <p:bldP spid="26" grpId="1"/>
      <p:bldP spid="27" grpId="0"/>
      <p:bldP spid="27" grpId="1"/>
      <p:bldP spid="32" grpId="0"/>
      <p:bldP spid="32" grpId="1"/>
      <p:bldP spid="33" grpId="0"/>
      <p:bldP spid="33" grpId="1"/>
      <p:bldP spid="34" grpId="0"/>
      <p:bldP spid="34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832" y="5615618"/>
            <a:ext cx="4475980" cy="68790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-65467" y="260757"/>
            <a:ext cx="924874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0090"/>
                </a:solidFill>
                <a:latin typeface="Helvetica"/>
                <a:cs typeface="Helvetica"/>
              </a:rPr>
              <a:t>Quantum Treatment of Proton</a:t>
            </a:r>
            <a:endParaRPr lang="en-US" sz="3200" dirty="0">
              <a:solidFill>
                <a:srgbClr val="000090"/>
              </a:solidFill>
              <a:latin typeface="Helvetica"/>
              <a:cs typeface="Helvetic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0" y="846303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Proton represented quantum mechanically along 1D grid (O-N axis)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-13094" y="4771517"/>
            <a:ext cx="914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endParaRPr lang="en-US" sz="2000" dirty="0" smtClean="0">
              <a:latin typeface="Helvetica"/>
              <a:cs typeface="Helvetica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Calculate vibronic states in the basis of products of electronic eigenfunctions and corresponding proton vibrational eigenfunctions.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772131" y="6119336"/>
            <a:ext cx="5371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Helvetica"/>
                <a:cs typeface="Helvetica"/>
              </a:rPr>
              <a:t>Marston, </a:t>
            </a:r>
            <a:r>
              <a:rPr lang="en-US" sz="1400" dirty="0" err="1">
                <a:latin typeface="Helvetica"/>
                <a:cs typeface="Helvetica"/>
              </a:rPr>
              <a:t>Balint-Kurti</a:t>
            </a:r>
            <a:r>
              <a:rPr lang="en-US" sz="1400" dirty="0">
                <a:latin typeface="Helvetica"/>
                <a:cs typeface="Helvetica"/>
              </a:rPr>
              <a:t> </a:t>
            </a:r>
            <a:r>
              <a:rPr lang="en-US" sz="1400" i="1" dirty="0" smtClean="0">
                <a:latin typeface="Helvetica"/>
                <a:cs typeface="Helvetica"/>
              </a:rPr>
              <a:t>JCP </a:t>
            </a:r>
            <a:r>
              <a:rPr lang="en-US" sz="1400" dirty="0" smtClean="0">
                <a:latin typeface="Helvetica"/>
                <a:cs typeface="Helvetica"/>
              </a:rPr>
              <a:t>1989</a:t>
            </a:r>
          </a:p>
          <a:p>
            <a:pPr algn="r"/>
            <a:r>
              <a:rPr lang="en-US" sz="1400" dirty="0" smtClean="0">
                <a:latin typeface="Helvetica"/>
                <a:cs typeface="Helvetica"/>
              </a:rPr>
              <a:t>Soudackov</a:t>
            </a:r>
            <a:r>
              <a:rPr lang="en-US" sz="1400" dirty="0">
                <a:latin typeface="Helvetica"/>
                <a:cs typeface="Helvetica"/>
              </a:rPr>
              <a:t>, </a:t>
            </a:r>
            <a:r>
              <a:rPr lang="en-US" sz="1400" dirty="0" err="1">
                <a:latin typeface="Helvetica"/>
                <a:cs typeface="Helvetica"/>
              </a:rPr>
              <a:t>Hammes-Schiffer</a:t>
            </a:r>
            <a:r>
              <a:rPr lang="en-US" sz="1400" dirty="0">
                <a:latin typeface="Helvetica"/>
                <a:cs typeface="Helvetica"/>
              </a:rPr>
              <a:t> </a:t>
            </a:r>
            <a:r>
              <a:rPr lang="en-US" sz="1400" i="1" dirty="0" smtClean="0">
                <a:latin typeface="Helvetica"/>
                <a:cs typeface="Helvetica"/>
              </a:rPr>
              <a:t>CPL </a:t>
            </a:r>
            <a:r>
              <a:rPr lang="en-US" sz="1400" dirty="0" smtClean="0">
                <a:latin typeface="Helvetica"/>
                <a:cs typeface="Helvetica"/>
              </a:rPr>
              <a:t>1999 </a:t>
            </a:r>
            <a:endParaRPr lang="en-US" sz="1400" dirty="0">
              <a:latin typeface="Helvetica"/>
              <a:cs typeface="Helvetica"/>
            </a:endParaRPr>
          </a:p>
          <a:p>
            <a:pPr algn="r"/>
            <a:r>
              <a:rPr lang="en-US" sz="1400" dirty="0" err="1" smtClean="0">
                <a:latin typeface="Helvetica"/>
                <a:cs typeface="Helvetica"/>
              </a:rPr>
              <a:t>Sirjoosingh</a:t>
            </a:r>
            <a:r>
              <a:rPr lang="en-US" sz="1400" dirty="0">
                <a:latin typeface="Helvetica"/>
                <a:cs typeface="Helvetica"/>
              </a:rPr>
              <a:t>, </a:t>
            </a:r>
            <a:r>
              <a:rPr lang="en-US" sz="1400" dirty="0" err="1">
                <a:latin typeface="Helvetica"/>
                <a:cs typeface="Helvetica"/>
              </a:rPr>
              <a:t>Hammes-Schiffer</a:t>
            </a:r>
            <a:r>
              <a:rPr lang="en-US" sz="1400" dirty="0">
                <a:latin typeface="Helvetica"/>
                <a:cs typeface="Helvetica"/>
              </a:rPr>
              <a:t> </a:t>
            </a:r>
            <a:r>
              <a:rPr lang="en-US" sz="1400" i="1" dirty="0" smtClean="0">
                <a:latin typeface="Helvetica"/>
                <a:cs typeface="Helvetica"/>
              </a:rPr>
              <a:t>JPC A </a:t>
            </a:r>
            <a:r>
              <a:rPr lang="en-US" sz="1400" dirty="0" smtClean="0">
                <a:latin typeface="Helvetica"/>
                <a:cs typeface="Helvetica"/>
              </a:rPr>
              <a:t>2011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51114" y="5679795"/>
            <a:ext cx="3265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"/>
                <a:cs typeface="Helvetica"/>
              </a:rPr>
              <a:t>Adiabatic vibronic state:</a:t>
            </a:r>
            <a:endParaRPr lang="en-US" sz="1600" dirty="0">
              <a:latin typeface="Helvetica"/>
              <a:cs typeface="Helvetica"/>
            </a:endParaRPr>
          </a:p>
        </p:txBody>
      </p:sp>
      <p:pic>
        <p:nvPicPr>
          <p:cNvPr id="4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895" y="1209420"/>
            <a:ext cx="3854214" cy="2977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629742" y="4039719"/>
            <a:ext cx="40959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/>
                <a:cs typeface="Helvetica"/>
              </a:rPr>
              <a:t>E</a:t>
            </a:r>
            <a:r>
              <a:rPr lang="en-US" sz="2000" dirty="0" smtClean="0">
                <a:latin typeface="Helvetica"/>
                <a:cs typeface="Helvetica"/>
              </a:rPr>
              <a:t>ach proton potential corresponds </a:t>
            </a:r>
          </a:p>
          <a:p>
            <a:r>
              <a:rPr lang="en-US" sz="2000" dirty="0" smtClean="0">
                <a:latin typeface="Helvetica"/>
                <a:cs typeface="Helvetica"/>
              </a:rPr>
              <a:t>to an</a:t>
            </a:r>
            <a:r>
              <a:rPr lang="en-US" sz="2000" dirty="0">
                <a:latin typeface="Helvetica"/>
                <a:cs typeface="Helvetica"/>
              </a:rPr>
              <a:t> </a:t>
            </a:r>
            <a:r>
              <a:rPr lang="en-US" sz="2000" b="1" dirty="0" smtClean="0">
                <a:latin typeface="Helvetica"/>
                <a:cs typeface="Helvetica"/>
              </a:rPr>
              <a:t>adiabatic</a:t>
            </a:r>
            <a:r>
              <a:rPr lang="en-US" sz="2000" dirty="0" smtClean="0">
                <a:latin typeface="Helvetica"/>
                <a:cs typeface="Helvetica"/>
              </a:rPr>
              <a:t> electronic state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525446" y="2660315"/>
            <a:ext cx="3265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"/>
                <a:cs typeface="Helvetica"/>
              </a:rPr>
              <a:t>Double adiabatic vibronic state:</a:t>
            </a:r>
            <a:endParaRPr lang="en-US" sz="1600" dirty="0">
              <a:latin typeface="Helvetica"/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61C8-E6CD-124F-8B0F-274D8D732AEB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109" y="3019061"/>
            <a:ext cx="4021406" cy="4287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47" t="16785" r="26608" b="5463"/>
          <a:stretch/>
        </p:blipFill>
        <p:spPr>
          <a:xfrm>
            <a:off x="4277638" y="4379080"/>
            <a:ext cx="1368001" cy="36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9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Quantum proton code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>
            <a:noAutofit/>
          </a:bodyPr>
          <a:lstStyle/>
          <a:p>
            <a:r>
              <a:rPr lang="en-US" sz="2000" dirty="0" smtClean="0"/>
              <a:t>One-dimensional Fourier Grid Hamiltonian (FGH) method for calculation of vibrational states corresponding to each electronic state</a:t>
            </a:r>
          </a:p>
          <a:p>
            <a:pPr lvl="1">
              <a:buFont typeface="Wingdings" charset="2"/>
              <a:buChar char="Ø"/>
            </a:pPr>
            <a:r>
              <a:rPr lang="en-US" sz="2000" dirty="0"/>
              <a:t>Electronic structure calculation at each grid point on a different </a:t>
            </a:r>
            <a:r>
              <a:rPr lang="en-US" sz="2000" dirty="0" smtClean="0"/>
              <a:t>processor </a:t>
            </a:r>
            <a:r>
              <a:rPr lang="en-US" sz="2000" dirty="0" smtClean="0">
                <a:sym typeface="Wingdings"/>
              </a:rPr>
              <a:t> gives the proton potential for each electronic state</a:t>
            </a:r>
            <a:endParaRPr lang="en-US" sz="2000" dirty="0"/>
          </a:p>
          <a:p>
            <a:pPr lvl="1">
              <a:buFont typeface="Wingdings" charset="2"/>
              <a:buChar char="Ø"/>
            </a:pPr>
            <a:r>
              <a:rPr lang="en-US" sz="2000" dirty="0"/>
              <a:t>Calculation of gradients on </a:t>
            </a:r>
            <a:r>
              <a:rPr lang="en-US" sz="2000" dirty="0" err="1"/>
              <a:t>vibronic</a:t>
            </a:r>
            <a:r>
              <a:rPr lang="en-US" sz="2000" dirty="0"/>
              <a:t> states and derivative couplings between </a:t>
            </a:r>
            <a:r>
              <a:rPr lang="en-US" sz="2000" dirty="0" err="1"/>
              <a:t>vibronic</a:t>
            </a:r>
            <a:r>
              <a:rPr lang="en-US" sz="2000" dirty="0"/>
              <a:t> states parallelized </a:t>
            </a:r>
          </a:p>
          <a:p>
            <a:endParaRPr lang="en-US" sz="1400" dirty="0" smtClean="0"/>
          </a:p>
          <a:p>
            <a:r>
              <a:rPr lang="en-US" sz="2000" dirty="0" smtClean="0"/>
              <a:t>Surface hopping on </a:t>
            </a:r>
            <a:r>
              <a:rPr lang="en-US" sz="2000" dirty="0" err="1" smtClean="0"/>
              <a:t>vibronic</a:t>
            </a:r>
            <a:r>
              <a:rPr lang="en-US" sz="2000" dirty="0" smtClean="0"/>
              <a:t> states</a:t>
            </a:r>
          </a:p>
          <a:p>
            <a:endParaRPr lang="en-US" sz="1400" dirty="0" smtClean="0"/>
          </a:p>
          <a:p>
            <a:r>
              <a:rPr lang="en-US" sz="2000" dirty="0" smtClean="0"/>
              <a:t>Norm-preserving interpolation scheme for calculation of electronic couplings, except at hops where full analytical coupling is calculated.</a:t>
            </a:r>
          </a:p>
          <a:p>
            <a:endParaRPr lang="en-US" sz="1400" dirty="0"/>
          </a:p>
          <a:p>
            <a:r>
              <a:rPr lang="en-US" sz="2000" dirty="0" smtClean="0"/>
              <a:t>Ability to restart trajectories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61C8-E6CD-124F-8B0F-274D8D732AEB}" type="slidenum">
              <a:rPr lang="en-US" smtClean="0"/>
              <a:t>25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978230" y="6494640"/>
            <a:ext cx="21787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dirty="0">
                <a:latin typeface="Helvetica" charset="0"/>
                <a:ea typeface="Helvetica" charset="0"/>
                <a:cs typeface="Helvetica" charset="0"/>
              </a:rPr>
              <a:t>Meek, Levine </a:t>
            </a:r>
            <a:r>
              <a:rPr lang="en-US" sz="1400" i="1" dirty="0">
                <a:latin typeface="Helvetica" charset="0"/>
                <a:ea typeface="Helvetica" charset="0"/>
                <a:cs typeface="Helvetica" charset="0"/>
              </a:rPr>
              <a:t>JPCL </a:t>
            </a:r>
            <a:r>
              <a:rPr lang="en-US" sz="1400" dirty="0">
                <a:latin typeface="Helvetica" charset="0"/>
                <a:ea typeface="Helvetica" charset="0"/>
                <a:cs typeface="Helvetica" charset="0"/>
              </a:rPr>
              <a:t>2014</a:t>
            </a:r>
          </a:p>
        </p:txBody>
      </p:sp>
      <p:sp>
        <p:nvSpPr>
          <p:cNvPr id="6" name="Rectangle 5"/>
          <p:cNvSpPr/>
          <p:nvPr/>
        </p:nvSpPr>
        <p:spPr>
          <a:xfrm>
            <a:off x="6516852" y="6254098"/>
            <a:ext cx="26405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dirty="0">
                <a:latin typeface="Helvetica"/>
                <a:cs typeface="Helvetica"/>
              </a:rPr>
              <a:t>Marston, </a:t>
            </a:r>
            <a:r>
              <a:rPr lang="en-US" sz="1400" dirty="0" err="1">
                <a:latin typeface="Helvetica"/>
                <a:cs typeface="Helvetica"/>
              </a:rPr>
              <a:t>Balint-Kurti</a:t>
            </a:r>
            <a:r>
              <a:rPr lang="en-US" sz="1400" dirty="0">
                <a:latin typeface="Helvetica"/>
                <a:cs typeface="Helvetica"/>
              </a:rPr>
              <a:t> </a:t>
            </a:r>
            <a:r>
              <a:rPr lang="en-US" sz="1400" i="1" dirty="0">
                <a:latin typeface="Helvetica"/>
                <a:cs typeface="Helvetica"/>
              </a:rPr>
              <a:t>JCP </a:t>
            </a:r>
            <a:r>
              <a:rPr lang="en-US" sz="1400" dirty="0">
                <a:latin typeface="Helvetica"/>
                <a:cs typeface="Helvetica"/>
              </a:rPr>
              <a:t>1989</a:t>
            </a:r>
          </a:p>
        </p:txBody>
      </p:sp>
    </p:spTree>
    <p:extLst>
      <p:ext uri="{BB962C8B-B14F-4D97-AF65-F5344CB8AC3E}">
        <p14:creationId xmlns:p14="http://schemas.microsoft.com/office/powerpoint/2010/main" val="5317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898525" y="126047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38916" name="TextBox 13"/>
          <p:cNvSpPr txBox="1">
            <a:spLocks noChangeArrowheads="1"/>
          </p:cNvSpPr>
          <p:nvPr/>
        </p:nvSpPr>
        <p:spPr bwMode="auto">
          <a:xfrm>
            <a:off x="228600" y="3907219"/>
            <a:ext cx="9067800" cy="2131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Aft>
                <a:spcPts val="300"/>
              </a:spcAft>
              <a:buFont typeface="Arial" charset="0"/>
              <a:buChar char="•"/>
            </a:pPr>
            <a:r>
              <a:rPr lang="en-US" sz="2000" dirty="0">
                <a:latin typeface="Helvetica"/>
                <a:cs typeface="Helvetica"/>
              </a:rPr>
              <a:t> </a:t>
            </a:r>
            <a:r>
              <a:rPr lang="en-US" sz="2000" dirty="0" smtClean="0">
                <a:latin typeface="Helvetica"/>
                <a:cs typeface="Helvetica"/>
              </a:rPr>
              <a:t>Equilibrate system to ground proton vibrational state in S</a:t>
            </a:r>
            <a:r>
              <a:rPr lang="en-US" sz="2000" baseline="-25000" dirty="0" smtClean="0">
                <a:latin typeface="Helvetica"/>
                <a:cs typeface="Helvetica"/>
              </a:rPr>
              <a:t>0</a:t>
            </a:r>
          </a:p>
          <a:p>
            <a:pPr>
              <a:spcAft>
                <a:spcPts val="300"/>
              </a:spcAft>
              <a:buFont typeface="Arial" charset="0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 Photoexcite to S</a:t>
            </a:r>
            <a:r>
              <a:rPr lang="en-US" sz="2000" baseline="-25000" dirty="0" smtClean="0">
                <a:latin typeface="Helvetica"/>
                <a:cs typeface="Helvetica"/>
              </a:rPr>
              <a:t>1</a:t>
            </a:r>
            <a:r>
              <a:rPr lang="en-US" sz="2000" dirty="0" smtClean="0">
                <a:latin typeface="Helvetica"/>
                <a:cs typeface="Helvetica"/>
              </a:rPr>
              <a:t> according to Franck-Condon overlaps of proton states</a:t>
            </a:r>
          </a:p>
          <a:p>
            <a:pPr>
              <a:spcAft>
                <a:spcPts val="300"/>
              </a:spcAft>
              <a:buFont typeface="Arial" charset="0"/>
              <a:buChar char="•"/>
            </a:pPr>
            <a:r>
              <a:rPr lang="en-US" sz="2000" dirty="0">
                <a:latin typeface="Helvetica"/>
                <a:cs typeface="Helvetica"/>
              </a:rPr>
              <a:t> </a:t>
            </a:r>
            <a:r>
              <a:rPr lang="en-US" sz="2000" dirty="0" smtClean="0">
                <a:latin typeface="Helvetica"/>
                <a:cs typeface="Helvetica"/>
              </a:rPr>
              <a:t>Proton </a:t>
            </a:r>
            <a:r>
              <a:rPr lang="en-US" sz="2000" dirty="0">
                <a:latin typeface="Helvetica"/>
                <a:cs typeface="Helvetica"/>
              </a:rPr>
              <a:t>potentials for S</a:t>
            </a:r>
            <a:r>
              <a:rPr lang="en-US" sz="2000" baseline="-25000" dirty="0">
                <a:latin typeface="Helvetica"/>
                <a:cs typeface="Helvetica"/>
              </a:rPr>
              <a:t>0</a:t>
            </a:r>
            <a:r>
              <a:rPr lang="en-US" sz="2000" dirty="0">
                <a:latin typeface="Helvetica"/>
                <a:cs typeface="Helvetica"/>
              </a:rPr>
              <a:t> and S</a:t>
            </a:r>
            <a:r>
              <a:rPr lang="en-US" sz="2000" baseline="-25000" dirty="0">
                <a:latin typeface="Helvetica"/>
                <a:cs typeface="Helvetica"/>
              </a:rPr>
              <a:t>1</a:t>
            </a:r>
            <a:r>
              <a:rPr lang="en-US" sz="2000" dirty="0">
                <a:latin typeface="Helvetica"/>
                <a:cs typeface="Helvetica"/>
              </a:rPr>
              <a:t> are </a:t>
            </a:r>
            <a:r>
              <a:rPr lang="en-US" sz="2000" dirty="0" smtClean="0">
                <a:latin typeface="Helvetica"/>
                <a:cs typeface="Helvetica"/>
              </a:rPr>
              <a:t>similar initially</a:t>
            </a:r>
          </a:p>
          <a:p>
            <a:pPr>
              <a:spcAft>
                <a:spcPts val="300"/>
              </a:spcAft>
              <a:buFont typeface="Arial" charset="0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 Populate mainly ground proton vibrational state of S</a:t>
            </a:r>
            <a:r>
              <a:rPr lang="en-US" sz="2000" baseline="-25000" dirty="0" smtClean="0">
                <a:latin typeface="Helvetica"/>
                <a:cs typeface="Helvetica"/>
              </a:rPr>
              <a:t>1</a:t>
            </a:r>
          </a:p>
          <a:p>
            <a:pPr>
              <a:spcAft>
                <a:spcPts val="300"/>
              </a:spcAft>
              <a:buFont typeface="Arial" charset="0"/>
              <a:buChar char="•"/>
            </a:pPr>
            <a:r>
              <a:rPr lang="en-US" sz="2000" dirty="0">
                <a:latin typeface="Helvetica"/>
                <a:cs typeface="Helvetica"/>
              </a:rPr>
              <a:t> </a:t>
            </a:r>
            <a:r>
              <a:rPr lang="en-US" sz="2000" dirty="0" smtClean="0">
                <a:latin typeface="Helvetica"/>
                <a:cs typeface="Helvetica"/>
              </a:rPr>
              <a:t>Run many independent trajectories to sample equilibrium distribution of </a:t>
            </a:r>
          </a:p>
          <a:p>
            <a:pPr>
              <a:spcAft>
                <a:spcPts val="300"/>
              </a:spcAft>
            </a:pPr>
            <a:r>
              <a:rPr lang="en-US" sz="2000" dirty="0">
                <a:latin typeface="Helvetica"/>
                <a:cs typeface="Helvetica"/>
              </a:rPr>
              <a:t> </a:t>
            </a:r>
            <a:r>
              <a:rPr lang="en-US" sz="2000" dirty="0" smtClean="0">
                <a:latin typeface="Helvetica"/>
                <a:cs typeface="Helvetica"/>
              </a:rPr>
              <a:t> initial solute/solvent configurations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38917" name="TextBox 16"/>
          <p:cNvSpPr txBox="1">
            <a:spLocks noChangeArrowheads="1"/>
          </p:cNvSpPr>
          <p:nvPr/>
        </p:nvSpPr>
        <p:spPr bwMode="auto">
          <a:xfrm>
            <a:off x="3416964" y="990600"/>
            <a:ext cx="19170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800" dirty="0">
                <a:latin typeface="Helvetica"/>
                <a:cs typeface="Helvetica"/>
              </a:rPr>
              <a:t>Proton </a:t>
            </a:r>
            <a:r>
              <a:rPr lang="en-US" sz="1800" dirty="0" smtClean="0">
                <a:latin typeface="Helvetica"/>
                <a:cs typeface="Helvetica"/>
              </a:rPr>
              <a:t>potentials</a:t>
            </a:r>
            <a:endParaRPr lang="en-US" sz="1800" dirty="0">
              <a:latin typeface="Helvetica"/>
              <a:cs typeface="Helvetica"/>
            </a:endParaRPr>
          </a:p>
        </p:txBody>
      </p:sp>
      <p:sp>
        <p:nvSpPr>
          <p:cNvPr id="38923" name="Rectangle 11"/>
          <p:cNvSpPr>
            <a:spLocks noChangeArrowheads="1"/>
          </p:cNvSpPr>
          <p:nvPr/>
        </p:nvSpPr>
        <p:spPr bwMode="auto">
          <a:xfrm>
            <a:off x="914400" y="2590800"/>
            <a:ext cx="4572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" name="Picture 2" descr="photoexc_2.tif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524000"/>
            <a:ext cx="2362200" cy="2001208"/>
          </a:xfrm>
          <a:prstGeom prst="rect">
            <a:avLst/>
          </a:prstGeom>
        </p:spPr>
      </p:pic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340864"/>
            <a:ext cx="120580" cy="9144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 bwMode="auto">
          <a:xfrm flipV="1">
            <a:off x="2971800" y="1371600"/>
            <a:ext cx="0" cy="22098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2971800" y="3581400"/>
            <a:ext cx="27432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" name="TextBox 16"/>
          <p:cNvSpPr txBox="1">
            <a:spLocks noChangeArrowheads="1"/>
          </p:cNvSpPr>
          <p:nvPr/>
        </p:nvSpPr>
        <p:spPr bwMode="auto">
          <a:xfrm>
            <a:off x="3962400" y="3544669"/>
            <a:ext cx="37180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800" i="1" dirty="0" smtClean="0">
                <a:latin typeface="Helvetica"/>
                <a:cs typeface="Helvetica"/>
              </a:rPr>
              <a:t>r</a:t>
            </a:r>
            <a:r>
              <a:rPr lang="en-US" sz="1800" baseline="-25000" dirty="0" smtClean="0">
                <a:latin typeface="Helvetica"/>
                <a:cs typeface="Helvetica"/>
              </a:rPr>
              <a:t>p</a:t>
            </a:r>
            <a:endParaRPr lang="en-US" sz="1800" dirty="0">
              <a:latin typeface="Helvetica"/>
              <a:cs typeface="Helvetica"/>
            </a:endParaRPr>
          </a:p>
          <a:p>
            <a:endParaRPr lang="en-US" sz="1800" dirty="0">
              <a:latin typeface="Helvetica"/>
              <a:cs typeface="Helvetica"/>
            </a:endParaRPr>
          </a:p>
        </p:txBody>
      </p:sp>
      <p:sp>
        <p:nvSpPr>
          <p:cNvPr id="21" name="TextBox 16"/>
          <p:cNvSpPr txBox="1">
            <a:spLocks noChangeArrowheads="1"/>
          </p:cNvSpPr>
          <p:nvPr/>
        </p:nvSpPr>
        <p:spPr bwMode="auto">
          <a:xfrm rot="16200000">
            <a:off x="2252909" y="2330758"/>
            <a:ext cx="9160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800" dirty="0" smtClean="0">
                <a:latin typeface="Helvetica"/>
                <a:cs typeface="Helvetica"/>
              </a:rPr>
              <a:t>Energy</a:t>
            </a:r>
            <a:endParaRPr lang="en-US" sz="1800" dirty="0">
              <a:latin typeface="Helvetica"/>
              <a:cs typeface="Helvetic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47800" y="6550223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Helvetica"/>
                <a:cs typeface="Helvetica"/>
              </a:rPr>
              <a:t>Goyal, Schwerdtfeger, Soudackov, and Hammes-Schiffer, </a:t>
            </a:r>
            <a:r>
              <a:rPr lang="en-US" sz="1400" i="1" dirty="0" smtClean="0">
                <a:latin typeface="Helvetica"/>
                <a:cs typeface="Helvetica"/>
              </a:rPr>
              <a:t>JPC B</a:t>
            </a:r>
            <a:r>
              <a:rPr lang="en-US" sz="1400" dirty="0" smtClean="0">
                <a:latin typeface="Helvetica"/>
                <a:cs typeface="Helvetica"/>
              </a:rPr>
              <a:t> 2016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5336" y="301374"/>
            <a:ext cx="8431464" cy="621046"/>
          </a:xfrm>
        </p:spPr>
        <p:txBody>
          <a:bodyPr>
            <a:noAutofit/>
          </a:bodyPr>
          <a:lstStyle/>
          <a:p>
            <a:r>
              <a:rPr lang="en-US" dirty="0" smtClean="0"/>
              <a:t>Modeling Photoexcitation for </a:t>
            </a:r>
            <a:r>
              <a:rPr lang="en-US" i="1" dirty="0"/>
              <a:t>Q</a:t>
            </a:r>
            <a:r>
              <a:rPr lang="en-US" i="1" dirty="0" smtClean="0"/>
              <a:t>uantum</a:t>
            </a:r>
            <a:r>
              <a:rPr lang="en-US" dirty="0" smtClean="0"/>
              <a:t> </a:t>
            </a:r>
            <a:r>
              <a:rPr lang="en-US" dirty="0"/>
              <a:t>P</a:t>
            </a:r>
            <a:r>
              <a:rPr lang="en-US" dirty="0" smtClean="0"/>
              <a:t>roton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61C8-E6CD-124F-8B0F-274D8D732AE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64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t_s1_3.tif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603" y="1828800"/>
            <a:ext cx="1843197" cy="1981200"/>
          </a:xfrm>
          <a:prstGeom prst="rect">
            <a:avLst/>
          </a:prstGeom>
        </p:spPr>
      </p:pic>
      <p:pic>
        <p:nvPicPr>
          <p:cNvPr id="5" name="Picture 4" descr="pt_s1_2.tif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403" y="1828800"/>
            <a:ext cx="2327313" cy="1981200"/>
          </a:xfrm>
          <a:prstGeom prst="rect">
            <a:avLst/>
          </a:prstGeom>
        </p:spPr>
      </p:pic>
      <p:sp>
        <p:nvSpPr>
          <p:cNvPr id="35843" name="Text Box 3"/>
          <p:cNvSpPr txBox="1">
            <a:spLocks noChangeArrowheads="1"/>
          </p:cNvSpPr>
          <p:nvPr/>
        </p:nvSpPr>
        <p:spPr bwMode="auto">
          <a:xfrm>
            <a:off x="898525" y="126047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363362" y="902753"/>
            <a:ext cx="855203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lang="en-US" sz="2000" dirty="0" smtClean="0">
                <a:latin typeface="Helvetica"/>
                <a:cs typeface="Helvetica"/>
              </a:rPr>
              <a:t>Define proton transfer in terms of &lt;</a:t>
            </a:r>
            <a:r>
              <a:rPr lang="en-US" sz="2000" i="1" dirty="0" smtClean="0">
                <a:latin typeface="Helvetica"/>
                <a:cs typeface="Helvetica"/>
              </a:rPr>
              <a:t>r</a:t>
            </a:r>
            <a:r>
              <a:rPr lang="en-US" sz="2000" baseline="-25000" dirty="0" smtClean="0">
                <a:latin typeface="Helvetica"/>
                <a:cs typeface="Helvetica"/>
              </a:rPr>
              <a:t>p</a:t>
            </a:r>
            <a:r>
              <a:rPr lang="en-US" sz="2000" dirty="0" smtClean="0">
                <a:latin typeface="Helvetica"/>
                <a:cs typeface="Helvetica"/>
              </a:rPr>
              <a:t>&gt;: can occur on S</a:t>
            </a:r>
            <a:r>
              <a:rPr lang="en-US" sz="2000" baseline="-25000" dirty="0" smtClean="0">
                <a:latin typeface="Helvetica"/>
                <a:cs typeface="Helvetica"/>
              </a:rPr>
              <a:t>1</a:t>
            </a:r>
            <a:r>
              <a:rPr lang="en-US" sz="2000" dirty="0" smtClean="0">
                <a:latin typeface="Helvetica"/>
                <a:cs typeface="Helvetica"/>
              </a:rPr>
              <a:t> or S</a:t>
            </a:r>
            <a:r>
              <a:rPr lang="en-US" sz="2000" baseline="-25000" dirty="0" smtClean="0">
                <a:latin typeface="Helvetica"/>
                <a:cs typeface="Helvetica"/>
              </a:rPr>
              <a:t>0</a:t>
            </a:r>
            <a:endParaRPr lang="en-US" sz="2000" dirty="0" smtClean="0">
              <a:latin typeface="Helvetica"/>
              <a:cs typeface="Helvetica"/>
            </a:endParaRPr>
          </a:p>
          <a:p>
            <a:pPr eaLnBrk="1" hangingPunct="1">
              <a:spcBef>
                <a:spcPct val="10000"/>
              </a:spcBef>
            </a:pPr>
            <a:r>
              <a:rPr lang="en-US" sz="2000" dirty="0" smtClean="0">
                <a:latin typeface="Helvetica"/>
                <a:cs typeface="Helvetica"/>
              </a:rPr>
              <a:t>Analyze proton potentials (energy versus proton coordinate </a:t>
            </a:r>
            <a:r>
              <a:rPr lang="en-US" sz="2000" i="1" dirty="0" smtClean="0">
                <a:latin typeface="Helvetica"/>
                <a:cs typeface="Helvetica"/>
              </a:rPr>
              <a:t>r</a:t>
            </a:r>
            <a:r>
              <a:rPr lang="en-US" sz="2000" baseline="-25000" dirty="0" smtClean="0">
                <a:latin typeface="Helvetica"/>
                <a:cs typeface="Helvetica"/>
              </a:rPr>
              <a:t>p</a:t>
            </a:r>
            <a:r>
              <a:rPr lang="en-US" sz="2000" dirty="0" smtClean="0">
                <a:latin typeface="Helvetica"/>
                <a:cs typeface="Helvetica"/>
              </a:rPr>
              <a:t>) </a:t>
            </a:r>
            <a:endParaRPr lang="en-US" sz="2000" baseline="-25000" dirty="0">
              <a:latin typeface="Helvetica"/>
              <a:cs typeface="Helvetica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257800" y="2756294"/>
            <a:ext cx="995088" cy="1309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363362" y="1777644"/>
            <a:ext cx="2456038" cy="200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lang="en-US" sz="2000" b="1" dirty="0" smtClean="0">
                <a:latin typeface="Helvetica"/>
                <a:cs typeface="Helvetica"/>
              </a:rPr>
              <a:t>28% on S</a:t>
            </a:r>
            <a:r>
              <a:rPr lang="en-US" sz="2000" b="1" baseline="-25000" dirty="0" smtClean="0">
                <a:latin typeface="Helvetica"/>
                <a:cs typeface="Helvetica"/>
              </a:rPr>
              <a:t>1</a:t>
            </a:r>
            <a:endParaRPr lang="en-US" sz="2000" b="1" dirty="0" smtClean="0">
              <a:latin typeface="Helvetica"/>
              <a:cs typeface="Helvetica"/>
            </a:endParaRPr>
          </a:p>
          <a:p>
            <a:pPr eaLnBrk="1" hangingPunct="1">
              <a:spcBef>
                <a:spcPts val="12"/>
              </a:spcBef>
            </a:pPr>
            <a:r>
              <a:rPr lang="en-US" sz="2000" dirty="0" smtClean="0">
                <a:latin typeface="Helvetica"/>
                <a:cs typeface="Helvetica"/>
              </a:rPr>
              <a:t>Solvent</a:t>
            </a:r>
          </a:p>
          <a:p>
            <a:pPr eaLnBrk="1" hangingPunct="1">
              <a:spcBef>
                <a:spcPts val="12"/>
              </a:spcBef>
            </a:pPr>
            <a:r>
              <a:rPr lang="en-US" sz="2000" dirty="0" smtClean="0">
                <a:latin typeface="Helvetica"/>
                <a:cs typeface="Helvetica"/>
              </a:rPr>
              <a:t>reorganization flips asymmetry of proton potential and reduces PT barrier 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334772" y="3963736"/>
            <a:ext cx="2713228" cy="200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lang="en-US" sz="2000" b="1" dirty="0" smtClean="0">
                <a:latin typeface="Helvetica"/>
                <a:cs typeface="Helvetica"/>
              </a:rPr>
              <a:t>33% on S</a:t>
            </a:r>
            <a:r>
              <a:rPr lang="en-US" sz="2000" b="1" baseline="-25000" dirty="0" smtClean="0">
                <a:latin typeface="Helvetica"/>
                <a:cs typeface="Helvetica"/>
              </a:rPr>
              <a:t>0</a:t>
            </a:r>
            <a:endParaRPr lang="en-US" sz="2000" b="1" dirty="0" smtClean="0">
              <a:latin typeface="Helvetica"/>
              <a:cs typeface="Helvetica"/>
            </a:endParaRPr>
          </a:p>
          <a:p>
            <a:pPr eaLnBrk="1" hangingPunct="1">
              <a:spcBef>
                <a:spcPts val="12"/>
              </a:spcBef>
            </a:pPr>
            <a:r>
              <a:rPr lang="en-US" sz="2000" dirty="0" smtClean="0">
                <a:latin typeface="Helvetica"/>
                <a:cs typeface="Helvetica"/>
              </a:rPr>
              <a:t>Small solvent fluctuations shift delocalized proton wavefunction</a:t>
            </a:r>
          </a:p>
          <a:p>
            <a:pPr eaLnBrk="1" hangingPunct="1">
              <a:spcBef>
                <a:spcPts val="12"/>
              </a:spcBef>
            </a:pPr>
            <a:r>
              <a:rPr lang="en-US" sz="2000" dirty="0" smtClean="0">
                <a:latin typeface="Helvetica"/>
                <a:cs typeface="Helvetica"/>
              </a:rPr>
              <a:t>toward acceptor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3" name="Text Box 4"/>
          <p:cNvSpPr txBox="1">
            <a:spLocks noChangeArrowheads="1"/>
          </p:cNvSpPr>
          <p:nvPr/>
        </p:nvSpPr>
        <p:spPr bwMode="auto">
          <a:xfrm>
            <a:off x="3719403" y="1828800"/>
            <a:ext cx="8851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lang="en-US" sz="2000" dirty="0" smtClean="0">
                <a:latin typeface="Helvetica"/>
                <a:cs typeface="Helvetica"/>
              </a:rPr>
              <a:t>initial</a:t>
            </a:r>
            <a:endParaRPr lang="en-US" sz="2000" baseline="-25000" dirty="0">
              <a:latin typeface="Helvetica"/>
              <a:cs typeface="Helvetica"/>
            </a:endParaRPr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6919803" y="1828800"/>
            <a:ext cx="8851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lang="en-US" sz="2000" dirty="0" smtClean="0">
                <a:latin typeface="Helvetica"/>
                <a:cs typeface="Helvetica"/>
              </a:rPr>
              <a:t>at PT</a:t>
            </a:r>
            <a:endParaRPr lang="en-US" sz="2000" baseline="-25000" dirty="0">
              <a:latin typeface="Helvetica"/>
              <a:cs typeface="Helvetica"/>
            </a:endParaRPr>
          </a:p>
        </p:txBody>
      </p:sp>
      <p:pic>
        <p:nvPicPr>
          <p:cNvPr id="3" name="Picture 2" descr="pt_s0_2.tif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716" y="4336853"/>
            <a:ext cx="2449286" cy="1828800"/>
          </a:xfrm>
          <a:prstGeom prst="rect">
            <a:avLst/>
          </a:prstGeom>
        </p:spPr>
      </p:pic>
      <p:pic>
        <p:nvPicPr>
          <p:cNvPr id="4" name="Picture 3" descr="pt_s0_3.tif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426" y="4267200"/>
            <a:ext cx="2584174" cy="18288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5257800" y="5244706"/>
            <a:ext cx="995088" cy="1309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3719403" y="3962400"/>
            <a:ext cx="8851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lang="en-US" sz="2000" dirty="0" smtClean="0">
                <a:latin typeface="Helvetica"/>
                <a:cs typeface="Helvetica"/>
              </a:rPr>
              <a:t>initial</a:t>
            </a:r>
            <a:endParaRPr lang="en-US" sz="2000" baseline="-25000" dirty="0">
              <a:latin typeface="Helvetica"/>
              <a:cs typeface="Helvetica"/>
            </a:endParaRP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6919803" y="3962400"/>
            <a:ext cx="8851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lang="en-US" sz="2000" dirty="0" smtClean="0">
                <a:latin typeface="Helvetica"/>
                <a:cs typeface="Helvetica"/>
              </a:rPr>
              <a:t>at PT</a:t>
            </a:r>
            <a:endParaRPr lang="en-US" sz="2000" baseline="-25000" dirty="0">
              <a:latin typeface="Helvetica"/>
              <a:cs typeface="Helvetica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28115"/>
          </a:xfrm>
        </p:spPr>
        <p:txBody>
          <a:bodyPr/>
          <a:lstStyle/>
          <a:p>
            <a:r>
              <a:rPr lang="en-US" dirty="0" smtClean="0"/>
              <a:t>Analysis of Proton Transfer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447800" y="6550223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Helvetica"/>
                <a:cs typeface="Helvetica"/>
              </a:rPr>
              <a:t>Goyal, Schwerdtfeger, Soudackov, and Hammes-Schiffer, </a:t>
            </a:r>
            <a:r>
              <a:rPr lang="en-US" sz="1400" i="1" dirty="0" smtClean="0">
                <a:latin typeface="Helvetica"/>
                <a:cs typeface="Helvetica"/>
              </a:rPr>
              <a:t>JPC B</a:t>
            </a:r>
            <a:r>
              <a:rPr lang="en-US" sz="1400" dirty="0" smtClean="0">
                <a:latin typeface="Helvetica"/>
                <a:cs typeface="Helvetica"/>
              </a:rPr>
              <a:t> 2016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61C8-E6CD-124F-8B0F-274D8D732AE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51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ext Box 3"/>
          <p:cNvSpPr txBox="1">
            <a:spLocks noChangeArrowheads="1"/>
          </p:cNvSpPr>
          <p:nvPr/>
        </p:nvSpPr>
        <p:spPr bwMode="auto">
          <a:xfrm>
            <a:off x="898525" y="126047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409194" y="990600"/>
            <a:ext cx="8554212" cy="20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10000"/>
              </a:spcBef>
              <a:buFont typeface="Arial" charset="0"/>
              <a:buChar char="•"/>
            </a:pPr>
            <a:r>
              <a:rPr lang="en-US" sz="2000" dirty="0">
                <a:latin typeface="Helvetica"/>
                <a:cs typeface="Helvetica"/>
              </a:rPr>
              <a:t> </a:t>
            </a:r>
            <a:r>
              <a:rPr lang="en-US" sz="2000" dirty="0" smtClean="0">
                <a:latin typeface="Helvetica"/>
                <a:cs typeface="Helvetica"/>
              </a:rPr>
              <a:t>No H/D isotope effect observed for relaxation to ground vibronic state</a:t>
            </a:r>
          </a:p>
          <a:p>
            <a:pPr eaLnBrk="1" hangingPunct="1">
              <a:spcBef>
                <a:spcPct val="10000"/>
              </a:spcBef>
              <a:buFont typeface="Arial" charset="0"/>
              <a:buChar char="•"/>
            </a:pPr>
            <a:r>
              <a:rPr lang="en-US" sz="2000" dirty="0">
                <a:latin typeface="Helvetica"/>
                <a:cs typeface="Helvetica"/>
              </a:rPr>
              <a:t> </a:t>
            </a:r>
            <a:r>
              <a:rPr lang="en-US" sz="2000" dirty="0" smtClean="0">
                <a:latin typeface="Helvetica"/>
                <a:cs typeface="Helvetica"/>
              </a:rPr>
              <a:t>On S</a:t>
            </a:r>
            <a:r>
              <a:rPr lang="en-US" sz="2000" baseline="-25000" dirty="0" smtClean="0">
                <a:latin typeface="Helvetica"/>
                <a:cs typeface="Helvetica"/>
              </a:rPr>
              <a:t>1</a:t>
            </a:r>
            <a:r>
              <a:rPr lang="en-US" sz="2000" dirty="0" smtClean="0">
                <a:latin typeface="Helvetica"/>
                <a:cs typeface="Helvetica"/>
              </a:rPr>
              <a:t>: asymmetry of proton potential flips</a:t>
            </a:r>
          </a:p>
          <a:p>
            <a:pPr eaLnBrk="1" hangingPunct="1">
              <a:spcBef>
                <a:spcPct val="10000"/>
              </a:spcBef>
              <a:buFont typeface="Arial" charset="0"/>
              <a:buChar char="•"/>
            </a:pPr>
            <a:r>
              <a:rPr lang="en-US" sz="2000" dirty="0">
                <a:latin typeface="Helvetica"/>
                <a:cs typeface="Helvetica"/>
              </a:rPr>
              <a:t> </a:t>
            </a:r>
            <a:r>
              <a:rPr lang="en-US" sz="2000" dirty="0" smtClean="0">
                <a:latin typeface="Helvetica"/>
                <a:cs typeface="Helvetica"/>
              </a:rPr>
              <a:t>On S</a:t>
            </a:r>
            <a:r>
              <a:rPr lang="en-US" sz="2000" baseline="-25000" dirty="0" smtClean="0">
                <a:latin typeface="Helvetica"/>
                <a:cs typeface="Helvetica"/>
              </a:rPr>
              <a:t>0</a:t>
            </a:r>
            <a:r>
              <a:rPr lang="en-US" sz="2000" dirty="0" smtClean="0">
                <a:latin typeface="Helvetica"/>
                <a:cs typeface="Helvetica"/>
              </a:rPr>
              <a:t>: excited vibrational states highly delocalized for H and D</a:t>
            </a:r>
          </a:p>
          <a:p>
            <a:pPr eaLnBrk="1" hangingPunct="1">
              <a:spcBef>
                <a:spcPct val="10000"/>
              </a:spcBef>
              <a:buFont typeface="Arial" charset="0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 Vibrational relaxation process does not involve tunneling between</a:t>
            </a:r>
          </a:p>
          <a:p>
            <a:pPr eaLnBrk="1" hangingPunct="1">
              <a:spcBef>
                <a:spcPct val="10000"/>
              </a:spcBef>
            </a:pPr>
            <a:r>
              <a:rPr lang="en-US" sz="2000" dirty="0">
                <a:latin typeface="Helvetica"/>
                <a:cs typeface="Helvetica"/>
              </a:rPr>
              <a:t> </a:t>
            </a:r>
            <a:r>
              <a:rPr lang="en-US" sz="2000" dirty="0" smtClean="0">
                <a:latin typeface="Helvetica"/>
                <a:cs typeface="Helvetica"/>
              </a:rPr>
              <a:t>  localized states</a:t>
            </a:r>
          </a:p>
          <a:p>
            <a:pPr eaLnBrk="1" hangingPunct="1">
              <a:spcBef>
                <a:spcPct val="10000"/>
              </a:spcBef>
            </a:pP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3" name="Picture 2" descr="population_npi_deut_ground.tif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034" y="2590800"/>
            <a:ext cx="2971800" cy="38252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96000" y="3962400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Helvetica"/>
                <a:cs typeface="Helvetica"/>
              </a:rPr>
              <a:t>Photoexcitation to S</a:t>
            </a:r>
            <a:r>
              <a:rPr lang="en-US" sz="1400" baseline="-25000" dirty="0" smtClean="0">
                <a:latin typeface="Helvetica"/>
                <a:cs typeface="Helvetica"/>
              </a:rPr>
              <a:t>1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96000" y="5715000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Helvetica"/>
                <a:cs typeface="Helvetica"/>
              </a:rPr>
              <a:t>Photoexcitation to S</a:t>
            </a:r>
            <a:r>
              <a:rPr lang="en-US" sz="1400" baseline="-25000" dirty="0">
                <a:latin typeface="Helvetica"/>
                <a:cs typeface="Helvetica"/>
              </a:rPr>
              <a:t>2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5799292" y="2659117"/>
            <a:ext cx="265176" cy="2286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5783526" y="4381709"/>
            <a:ext cx="265176" cy="2286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71" y="2698766"/>
            <a:ext cx="4245429" cy="2286000"/>
          </a:xfrm>
          <a:prstGeom prst="rect">
            <a:avLst/>
          </a:prstGeom>
        </p:spPr>
      </p:pic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152400" y="4976336"/>
            <a:ext cx="51054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lang="en-US" sz="2000" dirty="0" smtClean="0">
                <a:latin typeface="Helvetica"/>
                <a:cs typeface="Helvetica"/>
              </a:rPr>
              <a:t>Absence of isotope effect does not imply </a:t>
            </a:r>
          </a:p>
          <a:p>
            <a:pPr eaLnBrk="1" hangingPunct="1">
              <a:spcBef>
                <a:spcPct val="10000"/>
              </a:spcBef>
            </a:pPr>
            <a:r>
              <a:rPr lang="en-US" sz="2000" dirty="0" smtClean="0">
                <a:latin typeface="Helvetica"/>
                <a:cs typeface="Helvetica"/>
              </a:rPr>
              <a:t>absence of PT in photoinduced PCET!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r>
              <a:rPr lang="en-US" dirty="0" smtClean="0"/>
              <a:t>H/D </a:t>
            </a:r>
            <a:r>
              <a:rPr lang="en-US" dirty="0"/>
              <a:t>I</a:t>
            </a:r>
            <a:r>
              <a:rPr lang="en-US" dirty="0" smtClean="0"/>
              <a:t>sotope Effect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61C8-E6CD-124F-8B0F-274D8D732AEB}" type="slidenum">
              <a:rPr lang="en-US" smtClean="0"/>
              <a:t>28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447800" y="6550223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Helvetica"/>
                <a:cs typeface="Helvetica"/>
              </a:rPr>
              <a:t>Goyal, Schwerdtfeger, Soudackov, and Hammes-Schiffer, </a:t>
            </a:r>
            <a:r>
              <a:rPr lang="en-US" sz="1400" i="1" dirty="0" smtClean="0">
                <a:latin typeface="Helvetica"/>
                <a:cs typeface="Helvetica"/>
              </a:rPr>
              <a:t>JPC B</a:t>
            </a:r>
            <a:r>
              <a:rPr lang="en-US" sz="1400" dirty="0" smtClean="0">
                <a:latin typeface="Helvetica"/>
                <a:cs typeface="Helvetica"/>
              </a:rPr>
              <a:t> 2016</a:t>
            </a:r>
            <a:endParaRPr lang="en-US" sz="14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8600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7994"/>
          </a:xfrm>
        </p:spPr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5778"/>
            <a:ext cx="8229600" cy="569895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What factors are important in facilitating PT on an excited electronic state with charge transfer character?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 smtClean="0">
                <a:solidFill>
                  <a:srgbClr val="0000FF"/>
                </a:solidFill>
              </a:rPr>
              <a:t>    Solvent relaxation, solute hydrogen-bonding interface</a:t>
            </a:r>
          </a:p>
          <a:p>
            <a:pPr marL="0" indent="0">
              <a:lnSpc>
                <a:spcPct val="50000"/>
              </a:lnSpc>
              <a:buNone/>
            </a:pPr>
            <a:endParaRPr lang="en-US" sz="2000" dirty="0">
              <a:solidFill>
                <a:srgbClr val="0000FF"/>
              </a:solidFill>
            </a:endParaRPr>
          </a:p>
          <a:p>
            <a:r>
              <a:rPr lang="en-US" sz="2000" dirty="0" smtClean="0"/>
              <a:t>Does PT affect the relaxation dynamics of the system?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 smtClean="0">
                <a:solidFill>
                  <a:srgbClr val="0000FF"/>
                </a:solidFill>
              </a:rPr>
              <a:t>    PT can provide a pathway for decay to the ground state</a:t>
            </a:r>
          </a:p>
          <a:p>
            <a:pPr>
              <a:lnSpc>
                <a:spcPct val="50000"/>
              </a:lnSpc>
            </a:pPr>
            <a:endParaRPr lang="en-US" sz="2000" dirty="0"/>
          </a:p>
          <a:p>
            <a:r>
              <a:rPr lang="en-US" sz="2000" dirty="0" smtClean="0"/>
              <a:t>Can H/D isotope effects provide evidence of the occurrence of PT?                 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</a:t>
            </a:r>
            <a:r>
              <a:rPr lang="en-US" sz="2000" dirty="0" smtClean="0">
                <a:solidFill>
                  <a:srgbClr val="0000FF"/>
                </a:solidFill>
              </a:rPr>
              <a:t>Not necessarily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6359097" y="2982746"/>
            <a:ext cx="1970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  <a:latin typeface="Helvetica"/>
                <a:cs typeface="Helvetica"/>
              </a:rPr>
              <a:t>S</a:t>
            </a:r>
            <a:r>
              <a:rPr lang="en-US" baseline="-25000" dirty="0" smtClean="0">
                <a:solidFill>
                  <a:srgbClr val="0000FF"/>
                </a:solidFill>
                <a:latin typeface="Helvetica"/>
                <a:cs typeface="Helvetica"/>
              </a:rPr>
              <a:t>0</a:t>
            </a:r>
            <a:r>
              <a:rPr lang="en-US" dirty="0" smtClean="0">
                <a:solidFill>
                  <a:srgbClr val="0000FF"/>
                </a:solidFill>
                <a:latin typeface="Helvetica"/>
                <a:cs typeface="Helvetica"/>
                <a:sym typeface="Wingdings"/>
              </a:rPr>
              <a:t>S</a:t>
            </a:r>
            <a:r>
              <a:rPr lang="en-US" baseline="-25000" dirty="0" smtClean="0">
                <a:solidFill>
                  <a:srgbClr val="0000FF"/>
                </a:solidFill>
                <a:latin typeface="Helvetica"/>
                <a:cs typeface="Helvetica"/>
                <a:sym typeface="Wingdings"/>
              </a:rPr>
              <a:t>2   </a:t>
            </a:r>
          </a:p>
        </p:txBody>
      </p:sp>
      <p:pic>
        <p:nvPicPr>
          <p:cNvPr id="7" name="Picture 6" descr="grid_61_62_pinkgree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8" t="31904" r="7161" b="32524"/>
          <a:stretch/>
        </p:blipFill>
        <p:spPr>
          <a:xfrm flipH="1">
            <a:off x="494611" y="1906846"/>
            <a:ext cx="2826147" cy="1188732"/>
          </a:xfrm>
          <a:prstGeom prst="rect">
            <a:avLst/>
          </a:prstGeom>
        </p:spPr>
      </p:pic>
      <p:pic>
        <p:nvPicPr>
          <p:cNvPr id="8" name="Picture 7" descr="grid_59_62_pinkgree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5" t="29521" r="7162" b="34174"/>
          <a:stretch/>
        </p:blipFill>
        <p:spPr>
          <a:xfrm flipH="1">
            <a:off x="5942700" y="1831526"/>
            <a:ext cx="2776716" cy="11972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67066" y="2248161"/>
            <a:ext cx="1752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20D12B"/>
                </a:solidFill>
                <a:latin typeface="Helvetica"/>
                <a:cs typeface="Helvetica"/>
              </a:rPr>
              <a:t>p</a:t>
            </a:r>
            <a:r>
              <a:rPr lang="en-US" sz="1600" dirty="0" smtClean="0">
                <a:solidFill>
                  <a:srgbClr val="20D12B"/>
                </a:solidFill>
                <a:latin typeface="Helvetica"/>
                <a:cs typeface="Helvetica"/>
              </a:rPr>
              <a:t>ositive</a:t>
            </a:r>
            <a:r>
              <a:rPr lang="en-US" sz="1600" dirty="0" smtClean="0">
                <a:solidFill>
                  <a:srgbClr val="000000"/>
                </a:solidFill>
                <a:latin typeface="Helvetica"/>
                <a:cs typeface="Helvetica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Helvetica"/>
                <a:cs typeface="Helvetica"/>
              </a:rPr>
              <a:t>in green, </a:t>
            </a:r>
            <a:endParaRPr lang="en-US" sz="16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r>
              <a:rPr lang="en-US" sz="1600" dirty="0" smtClean="0">
                <a:solidFill>
                  <a:srgbClr val="E130DF"/>
                </a:solidFill>
                <a:latin typeface="Helvetica"/>
                <a:cs typeface="Helvetica"/>
              </a:rPr>
              <a:t>negative</a:t>
            </a:r>
            <a:r>
              <a:rPr lang="en-US" sz="1600" dirty="0" smtClean="0">
                <a:solidFill>
                  <a:srgbClr val="000000"/>
                </a:solidFill>
                <a:latin typeface="Helvetica"/>
                <a:cs typeface="Helvetica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Helvetica"/>
                <a:cs typeface="Helvetica"/>
              </a:rPr>
              <a:t>in </a:t>
            </a:r>
            <a:r>
              <a:rPr lang="en-US" sz="1600" dirty="0" smtClean="0">
                <a:solidFill>
                  <a:srgbClr val="000000"/>
                </a:solidFill>
                <a:latin typeface="Helvetica"/>
                <a:cs typeface="Helvetica"/>
              </a:rPr>
              <a:t>pink</a:t>
            </a:r>
            <a:endParaRPr lang="en-US" sz="1600" dirty="0">
              <a:solidFill>
                <a:srgbClr val="000000"/>
              </a:solidFill>
              <a:latin typeface="Helvetica"/>
              <a:cs typeface="Helvetica"/>
            </a:endParaRPr>
          </a:p>
          <a:p>
            <a:endParaRPr lang="en-US" sz="1600" dirty="0">
              <a:latin typeface="Helvetica"/>
              <a:cs typeface="Helvetic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4820" y="2975266"/>
            <a:ext cx="2450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  <a:latin typeface="Helvetica"/>
                <a:cs typeface="Helvetica"/>
              </a:rPr>
              <a:t>S</a:t>
            </a:r>
            <a:r>
              <a:rPr lang="en-US" baseline="-25000" dirty="0" smtClean="0">
                <a:solidFill>
                  <a:srgbClr val="0000FF"/>
                </a:solidFill>
                <a:latin typeface="Helvetica"/>
                <a:cs typeface="Helvetica"/>
              </a:rPr>
              <a:t>0</a:t>
            </a:r>
            <a:r>
              <a:rPr lang="en-US" dirty="0" smtClean="0">
                <a:solidFill>
                  <a:srgbClr val="0000FF"/>
                </a:solidFill>
                <a:latin typeface="Helvetica"/>
                <a:cs typeface="Helvetica"/>
                <a:sym typeface="Wingdings"/>
              </a:rPr>
              <a:t>S</a:t>
            </a:r>
            <a:r>
              <a:rPr lang="en-US" baseline="-25000" dirty="0" smtClean="0">
                <a:solidFill>
                  <a:srgbClr val="0000FF"/>
                </a:solidFill>
                <a:latin typeface="Helvetica"/>
                <a:cs typeface="Helvetica"/>
                <a:sym typeface="Wingdings"/>
              </a:rPr>
              <a:t>1    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61C8-E6CD-124F-8B0F-274D8D732AE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0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92075" y="877300"/>
            <a:ext cx="8940800" cy="5799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11480" lvl="1" algn="l"/>
            <a:endParaRPr lang="en-US" sz="1400" baseline="-25000" dirty="0" smtClean="0">
              <a:solidFill>
                <a:schemeClr val="tx1"/>
              </a:solidFill>
            </a:endParaRPr>
          </a:p>
          <a:p>
            <a:pPr algn="l"/>
            <a:endParaRPr lang="en-US" sz="1400" dirty="0" smtClean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      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 algn="l">
              <a:buFont typeface="Arial"/>
              <a:buChar char="•"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411480" lvl="1" algn="l"/>
            <a:endParaRPr lang="en-US" sz="1800" baseline="-25000" dirty="0" smtClean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4958" y="248787"/>
            <a:ext cx="857608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0090"/>
                </a:solidFill>
                <a:latin typeface="Helvetica"/>
                <a:cs typeface="Helvetica"/>
              </a:rPr>
              <a:t>Learning from </a:t>
            </a:r>
            <a:r>
              <a:rPr lang="en-US" sz="3200" dirty="0">
                <a:solidFill>
                  <a:srgbClr val="000090"/>
                </a:solidFill>
                <a:latin typeface="Helvetica"/>
                <a:cs typeface="Helvetica"/>
              </a:rPr>
              <a:t>N</a:t>
            </a:r>
            <a:r>
              <a:rPr lang="en-US" sz="3200" dirty="0" smtClean="0">
                <a:solidFill>
                  <a:srgbClr val="000090"/>
                </a:solidFill>
                <a:latin typeface="Helvetica"/>
                <a:cs typeface="Helvetica"/>
              </a:rPr>
              <a:t>ature</a:t>
            </a:r>
            <a:endParaRPr lang="en-US" sz="3200" dirty="0">
              <a:solidFill>
                <a:srgbClr val="000090"/>
              </a:solidFill>
              <a:latin typeface="Helvetica"/>
              <a:cs typeface="Helvetica"/>
            </a:endParaRPr>
          </a:p>
        </p:txBody>
      </p:sp>
      <p:pic>
        <p:nvPicPr>
          <p:cNvPr id="6" name="Picture 5" descr="pec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7"/>
          <a:stretch/>
        </p:blipFill>
        <p:spPr>
          <a:xfrm>
            <a:off x="499842" y="1694831"/>
            <a:ext cx="4246118" cy="34273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093" y="6552494"/>
            <a:ext cx="473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Helvetica"/>
                <a:cs typeface="Helvetica"/>
              </a:rPr>
              <a:t>Gust, Moore, Moore </a:t>
            </a:r>
            <a:r>
              <a:rPr lang="en-US" sz="1400" i="1" dirty="0" smtClean="0">
                <a:latin typeface="Helvetica"/>
                <a:cs typeface="Helvetica"/>
              </a:rPr>
              <a:t>Acc. Chem. Res. </a:t>
            </a:r>
            <a:r>
              <a:rPr lang="en-US" sz="1400" dirty="0" smtClean="0">
                <a:latin typeface="Helvetica"/>
                <a:cs typeface="Helvetica"/>
              </a:rPr>
              <a:t>2009</a:t>
            </a:r>
            <a:endParaRPr lang="en-US" sz="1400" i="1" dirty="0">
              <a:latin typeface="Helvetica"/>
              <a:cs typeface="Helvetic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93368" y="2794005"/>
            <a:ext cx="39395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Fuel production via</a:t>
            </a:r>
          </a:p>
          <a:p>
            <a:pPr algn="ctr"/>
            <a:r>
              <a:rPr lang="en-US" sz="2400" dirty="0" smtClean="0">
                <a:latin typeface="Helvetica"/>
                <a:cs typeface="Helvetica"/>
              </a:rPr>
              <a:t>“</a:t>
            </a:r>
            <a:r>
              <a:rPr lang="en-US" sz="2400" dirty="0">
                <a:latin typeface="Helvetica"/>
                <a:cs typeface="Helvetica"/>
              </a:rPr>
              <a:t>a</a:t>
            </a:r>
            <a:r>
              <a:rPr lang="en-US" sz="2400" dirty="0" smtClean="0">
                <a:latin typeface="Helvetica"/>
                <a:cs typeface="Helvetica"/>
              </a:rPr>
              <a:t>rtificial photosynthesis” </a:t>
            </a:r>
          </a:p>
          <a:p>
            <a:pPr algn="ctr"/>
            <a:r>
              <a:rPr lang="en-US" sz="2400" dirty="0" smtClean="0">
                <a:latin typeface="Helvetica"/>
                <a:cs typeface="Helvetica"/>
              </a:rPr>
              <a:t>in a </a:t>
            </a:r>
          </a:p>
          <a:p>
            <a:pPr algn="ctr"/>
            <a:r>
              <a:rPr lang="en-US" sz="2400" dirty="0" smtClean="0">
                <a:latin typeface="Helvetica"/>
                <a:cs typeface="Helvetica"/>
              </a:rPr>
              <a:t>photoelectrochemical cell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61C8-E6CD-124F-8B0F-274D8D732A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5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ext Box 3"/>
          <p:cNvSpPr txBox="1">
            <a:spLocks noChangeArrowheads="1"/>
          </p:cNvSpPr>
          <p:nvPr/>
        </p:nvSpPr>
        <p:spPr bwMode="auto">
          <a:xfrm>
            <a:off x="898525" y="126047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228600" y="1292950"/>
            <a:ext cx="9067800" cy="3952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10000"/>
              </a:spcBef>
              <a:buFont typeface="Arial" charset="0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 Developed methods for photoinduced PCET:</a:t>
            </a:r>
          </a:p>
          <a:p>
            <a:pPr eaLnBrk="1" hangingPunct="1">
              <a:spcBef>
                <a:spcPct val="10000"/>
              </a:spcBef>
            </a:pPr>
            <a:r>
              <a:rPr lang="en-US" sz="2000" dirty="0">
                <a:latin typeface="Helvetica"/>
                <a:cs typeface="Helvetica"/>
              </a:rPr>
              <a:t> </a:t>
            </a:r>
            <a:r>
              <a:rPr lang="en-US" sz="2000" dirty="0" smtClean="0">
                <a:latin typeface="Helvetica"/>
                <a:cs typeface="Helvetica"/>
              </a:rPr>
              <a:t>  on-the-fly nonadiabatic dynamics with surface hopping on vibronic surfaces</a:t>
            </a:r>
          </a:p>
          <a:p>
            <a:pPr eaLnBrk="1" hangingPunct="1">
              <a:spcBef>
                <a:spcPct val="10000"/>
              </a:spcBef>
            </a:pPr>
            <a:endParaRPr lang="en-US" sz="2000" dirty="0" smtClean="0">
              <a:latin typeface="Helvetica"/>
              <a:cs typeface="Helvetica"/>
            </a:endParaRPr>
          </a:p>
          <a:p>
            <a:pPr eaLnBrk="1" hangingPunct="1">
              <a:spcBef>
                <a:spcPct val="10000"/>
              </a:spcBef>
              <a:buFont typeface="Arial" charset="0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 Elucidated roles of nonequilibrium solvent</a:t>
            </a:r>
            <a:r>
              <a:rPr lang="en-US" sz="2000" dirty="0">
                <a:latin typeface="Helvetica"/>
                <a:cs typeface="Helvetica"/>
              </a:rPr>
              <a:t>, solute, and charge transfer </a:t>
            </a:r>
            <a:endParaRPr lang="en-US" sz="2000" dirty="0" smtClean="0">
              <a:latin typeface="Helvetica"/>
              <a:cs typeface="Helvetica"/>
            </a:endParaRPr>
          </a:p>
          <a:p>
            <a:pPr>
              <a:spcAft>
                <a:spcPts val="500"/>
              </a:spcAft>
            </a:pPr>
            <a:r>
              <a:rPr lang="en-US" sz="2000" dirty="0">
                <a:latin typeface="Helvetica"/>
                <a:cs typeface="Helvetica"/>
              </a:rPr>
              <a:t> </a:t>
            </a:r>
            <a:r>
              <a:rPr lang="en-US" sz="2000" dirty="0" smtClean="0">
                <a:latin typeface="Helvetica"/>
                <a:cs typeface="Helvetica"/>
              </a:rPr>
              <a:t>  dynamics</a:t>
            </a:r>
            <a:r>
              <a:rPr lang="en-US" sz="2000" dirty="0">
                <a:latin typeface="Helvetica"/>
                <a:cs typeface="Helvetica"/>
              </a:rPr>
              <a:t>, </a:t>
            </a:r>
            <a:r>
              <a:rPr lang="en-US" sz="2000" dirty="0" smtClean="0">
                <a:latin typeface="Helvetica"/>
                <a:cs typeface="Helvetica"/>
              </a:rPr>
              <a:t>as well as vibrational relaxation</a:t>
            </a:r>
          </a:p>
          <a:p>
            <a:pPr>
              <a:spcAft>
                <a:spcPts val="500"/>
              </a:spcAft>
            </a:pPr>
            <a:endParaRPr lang="en-US" sz="2000" dirty="0" smtClean="0">
              <a:latin typeface="Helvetica"/>
              <a:cs typeface="Helvetica"/>
            </a:endParaRPr>
          </a:p>
          <a:p>
            <a:pPr>
              <a:spcAft>
                <a:spcPts val="50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 Determined detailed mechanisms, decay </a:t>
            </a:r>
            <a:r>
              <a:rPr lang="en-US" sz="2000" dirty="0">
                <a:latin typeface="Helvetica"/>
                <a:cs typeface="Helvetica"/>
              </a:rPr>
              <a:t>rates, H/D isotope </a:t>
            </a:r>
            <a:r>
              <a:rPr lang="en-US" sz="2000" dirty="0" smtClean="0">
                <a:latin typeface="Helvetica"/>
                <a:cs typeface="Helvetica"/>
              </a:rPr>
              <a:t>effects</a:t>
            </a:r>
          </a:p>
          <a:p>
            <a:pPr>
              <a:spcAft>
                <a:spcPts val="500"/>
              </a:spcAft>
            </a:pPr>
            <a:endParaRPr lang="en-US" sz="2000" dirty="0" smtClean="0">
              <a:latin typeface="Helvetica"/>
              <a:cs typeface="Helvetica"/>
            </a:endParaRPr>
          </a:p>
          <a:p>
            <a:pPr>
              <a:spcAft>
                <a:spcPts val="50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 Goal: tune PCET systems to control charge dynamics and relaxation</a:t>
            </a:r>
          </a:p>
          <a:p>
            <a:pPr eaLnBrk="1" hangingPunct="1">
              <a:spcBef>
                <a:spcPct val="10000"/>
              </a:spcBef>
            </a:pPr>
            <a:endParaRPr lang="en-US" sz="2000" dirty="0">
              <a:latin typeface="Helvetica"/>
              <a:cs typeface="Helvetica"/>
            </a:endParaRPr>
          </a:p>
          <a:p>
            <a:pPr eaLnBrk="1" hangingPunct="1">
              <a:spcBef>
                <a:spcPct val="10000"/>
              </a:spcBef>
            </a:pP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87486"/>
            <a:ext cx="8229600" cy="114300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61C8-E6CD-124F-8B0F-274D8D732AE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2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developments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0917"/>
            <a:ext cx="8229600" cy="4652682"/>
          </a:xfrm>
        </p:spPr>
        <p:txBody>
          <a:bodyPr>
            <a:noAutofit/>
          </a:bodyPr>
          <a:lstStyle/>
          <a:p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Three-dimensional FGH and multiple quantum protons</a:t>
            </a:r>
          </a:p>
          <a:p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Ewald summation for PBC; MOPAC interfaced with CHARMM; needs to be fully tested and applied to a real system</a:t>
            </a: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Methods to model transition metal photochemistry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61C8-E6CD-124F-8B0F-274D8D732AEB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 descr="2IYG.tga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0" t="9406" r="3110" b="7586"/>
          <a:stretch/>
        </p:blipFill>
        <p:spPr>
          <a:xfrm>
            <a:off x="2549056" y="2692498"/>
            <a:ext cx="3950278" cy="30783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23476" y="3516897"/>
            <a:ext cx="571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e</a:t>
            </a:r>
            <a:r>
              <a:rPr lang="en-US" sz="2000" b="1" baseline="30000" dirty="0" smtClean="0">
                <a:solidFill>
                  <a:srgbClr val="FF0000"/>
                </a:solidFill>
              </a:rPr>
              <a:t>-</a:t>
            </a:r>
            <a:endParaRPr lang="en-US" sz="2000" b="1" baseline="30000" dirty="0">
              <a:solidFill>
                <a:srgbClr val="FF0000"/>
              </a:solidFill>
            </a:endParaRPr>
          </a:p>
        </p:txBody>
      </p:sp>
      <p:sp>
        <p:nvSpPr>
          <p:cNvPr id="7" name="Curved Down Arrow 6"/>
          <p:cNvSpPr/>
          <p:nvPr/>
        </p:nvSpPr>
        <p:spPr>
          <a:xfrm rot="18514889">
            <a:off x="3682766" y="3727906"/>
            <a:ext cx="910304" cy="308480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urved Down Arrow 7"/>
          <p:cNvSpPr/>
          <p:nvPr/>
        </p:nvSpPr>
        <p:spPr>
          <a:xfrm rot="18514889" flipV="1">
            <a:off x="4338553" y="4002680"/>
            <a:ext cx="416270" cy="183239"/>
          </a:xfrm>
          <a:prstGeom prst="curvedDownArrow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56586" y="3839913"/>
            <a:ext cx="571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FF"/>
                </a:solidFill>
              </a:rPr>
              <a:t>H</a:t>
            </a:r>
            <a:r>
              <a:rPr lang="en-US" sz="2000" b="1" baseline="30000" dirty="0" smtClean="0">
                <a:solidFill>
                  <a:srgbClr val="0000FF"/>
                </a:solidFill>
              </a:rPr>
              <a:t>+</a:t>
            </a:r>
            <a:endParaRPr lang="en-US" sz="2000" b="1" baseline="30000" dirty="0">
              <a:solidFill>
                <a:srgbClr val="0000FF"/>
              </a:solidFill>
            </a:endParaRPr>
          </a:p>
        </p:txBody>
      </p:sp>
      <p:sp>
        <p:nvSpPr>
          <p:cNvPr id="10" name="Lightning Bolt 9"/>
          <p:cNvSpPr/>
          <p:nvPr/>
        </p:nvSpPr>
        <p:spPr>
          <a:xfrm flipH="1">
            <a:off x="5043289" y="2906051"/>
            <a:ext cx="488583" cy="373201"/>
          </a:xfrm>
          <a:prstGeom prst="lightningBolt">
            <a:avLst/>
          </a:prstGeom>
          <a:solidFill>
            <a:srgbClr val="F3EE0D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531873" y="6559577"/>
            <a:ext cx="3612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Helvetica"/>
                <a:cs typeface="Helvetica"/>
              </a:rPr>
              <a:t>Goyal and </a:t>
            </a:r>
            <a:r>
              <a:rPr lang="en-US" sz="1400" dirty="0" err="1" smtClean="0">
                <a:latin typeface="Helvetica"/>
                <a:cs typeface="Helvetica"/>
              </a:rPr>
              <a:t>Hammes</a:t>
            </a:r>
            <a:r>
              <a:rPr lang="en-US" sz="1400" dirty="0" smtClean="0">
                <a:latin typeface="Helvetica"/>
                <a:cs typeface="Helvetica"/>
              </a:rPr>
              <a:t>-Schiffer, </a:t>
            </a:r>
            <a:r>
              <a:rPr lang="en-US" sz="1400" i="1" dirty="0" smtClean="0">
                <a:latin typeface="Helvetica"/>
                <a:cs typeface="Helvetica"/>
              </a:rPr>
              <a:t>PNAS </a:t>
            </a:r>
            <a:r>
              <a:rPr lang="en-US" sz="1400" dirty="0" smtClean="0">
                <a:latin typeface="Helvetica"/>
                <a:cs typeface="Helvetica"/>
              </a:rPr>
              <a:t>2017</a:t>
            </a:r>
            <a:endParaRPr lang="en-US" sz="14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64508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641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Prof. Sharon Hammes-Schiffer </a:t>
            </a:r>
          </a:p>
          <a:p>
            <a:r>
              <a:rPr lang="en-US" sz="2000" dirty="0" smtClean="0"/>
              <a:t>Dr</a:t>
            </a:r>
            <a:r>
              <a:rPr lang="en-US" sz="2000" dirty="0"/>
              <a:t>. Alexander V. </a:t>
            </a:r>
            <a:r>
              <a:rPr lang="en-US" sz="2000" dirty="0" smtClean="0"/>
              <a:t>Soudackov</a:t>
            </a:r>
          </a:p>
          <a:p>
            <a:r>
              <a:rPr lang="en-US" sz="2000" dirty="0"/>
              <a:t>Dr. Christine A. </a:t>
            </a:r>
            <a:r>
              <a:rPr lang="en-US" sz="2000" dirty="0" smtClean="0"/>
              <a:t>Schwerdtfeger</a:t>
            </a:r>
          </a:p>
          <a:p>
            <a:r>
              <a:rPr lang="en-US" sz="2000" dirty="0" smtClean="0"/>
              <a:t>Prof. Todd Martinez</a:t>
            </a:r>
          </a:p>
          <a:p>
            <a:r>
              <a:rPr lang="en-US" sz="2000" dirty="0" smtClean="0"/>
              <a:t>AFOSR, Blue Waters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61C8-E6CD-124F-8B0F-274D8D732AE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9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opulation_npi_ground.tif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962912"/>
            <a:ext cx="2971800" cy="2151888"/>
          </a:xfrm>
          <a:prstGeom prst="rect">
            <a:avLst/>
          </a:prstGeom>
        </p:spPr>
      </p:pic>
      <p:sp>
        <p:nvSpPr>
          <p:cNvPr id="35843" name="Text Box 3"/>
          <p:cNvSpPr txBox="1">
            <a:spLocks noChangeArrowheads="1"/>
          </p:cNvSpPr>
          <p:nvPr/>
        </p:nvSpPr>
        <p:spPr bwMode="auto">
          <a:xfrm>
            <a:off x="898525" y="126047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76200" y="987252"/>
            <a:ext cx="89916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10000"/>
              </a:spcBef>
              <a:buFont typeface="Arial" charset="0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 Population decay from S</a:t>
            </a:r>
            <a:r>
              <a:rPr lang="en-US" sz="2000" baseline="-25000" dirty="0" smtClean="0">
                <a:latin typeface="Helvetica"/>
                <a:cs typeface="Helvetica"/>
              </a:rPr>
              <a:t>1</a:t>
            </a:r>
            <a:r>
              <a:rPr lang="en-US" sz="2000" dirty="0" smtClean="0">
                <a:latin typeface="Helvetica"/>
                <a:cs typeface="Helvetica"/>
              </a:rPr>
              <a:t> to S</a:t>
            </a:r>
            <a:r>
              <a:rPr lang="en-US" sz="2000" baseline="-25000" dirty="0" smtClean="0">
                <a:latin typeface="Helvetica"/>
                <a:cs typeface="Helvetica"/>
              </a:rPr>
              <a:t>0</a:t>
            </a:r>
            <a:r>
              <a:rPr lang="en-US" sz="2000" dirty="0" smtClean="0">
                <a:latin typeface="Helvetica"/>
                <a:cs typeface="Helvetica"/>
              </a:rPr>
              <a:t> faster with quantum proton</a:t>
            </a:r>
          </a:p>
          <a:p>
            <a:pPr eaLnBrk="1" hangingPunct="1">
              <a:spcBef>
                <a:spcPct val="10000"/>
              </a:spcBef>
              <a:buFont typeface="Arial" charset="0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 Population rise of ground </a:t>
            </a:r>
            <a:r>
              <a:rPr lang="en-US" sz="2000" dirty="0" err="1" smtClean="0">
                <a:latin typeface="Helvetica"/>
                <a:cs typeface="Helvetica"/>
              </a:rPr>
              <a:t>vibronic</a:t>
            </a:r>
            <a:r>
              <a:rPr lang="en-US" sz="2000" dirty="0" smtClean="0">
                <a:latin typeface="Helvetica"/>
                <a:cs typeface="Helvetica"/>
              </a:rPr>
              <a:t> state similar timescale as classical proton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21366" y="2284212"/>
            <a:ext cx="1203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Helvetica"/>
                <a:cs typeface="Helvetica"/>
              </a:rPr>
              <a:t>τ~0.6 ps</a:t>
            </a:r>
            <a:endParaRPr lang="en-US" sz="1800" dirty="0">
              <a:solidFill>
                <a:prstClr val="black"/>
              </a:solidFill>
              <a:latin typeface="Helvetica"/>
              <a:cs typeface="Helvetica"/>
            </a:endParaRPr>
          </a:p>
        </p:txBody>
      </p:sp>
      <p:sp>
        <p:nvSpPr>
          <p:cNvPr id="27" name="Text Box 4"/>
          <p:cNvSpPr txBox="1">
            <a:spLocks noChangeArrowheads="1"/>
          </p:cNvSpPr>
          <p:nvPr/>
        </p:nvSpPr>
        <p:spPr bwMode="auto">
          <a:xfrm>
            <a:off x="76200" y="4234465"/>
            <a:ext cx="8857066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1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 </a:t>
            </a:r>
            <a:r>
              <a:rPr lang="en-US" sz="2000" dirty="0">
                <a:latin typeface="Helvetica"/>
                <a:cs typeface="Helvetica"/>
              </a:rPr>
              <a:t>Transient absorption </a:t>
            </a:r>
            <a:r>
              <a:rPr lang="en-US" sz="2000" dirty="0" smtClean="0">
                <a:latin typeface="Helvetica"/>
                <a:cs typeface="Helvetica"/>
              </a:rPr>
              <a:t>experiments: ~</a:t>
            </a:r>
            <a:r>
              <a:rPr lang="en-US" sz="2000" dirty="0">
                <a:latin typeface="Helvetica"/>
                <a:cs typeface="Helvetica"/>
              </a:rPr>
              <a:t>4.5 ps </a:t>
            </a:r>
            <a:r>
              <a:rPr lang="en-US" sz="2000" dirty="0" smtClean="0">
                <a:latin typeface="Helvetica"/>
                <a:cs typeface="Helvetica"/>
              </a:rPr>
              <a:t>timescale interpreted </a:t>
            </a:r>
            <a:r>
              <a:rPr lang="en-US" sz="2000" dirty="0">
                <a:latin typeface="Helvetica"/>
                <a:cs typeface="Helvetica"/>
              </a:rPr>
              <a:t>as </a:t>
            </a:r>
            <a:r>
              <a:rPr lang="en-US" sz="2000" dirty="0" smtClean="0">
                <a:latin typeface="Helvetica"/>
                <a:cs typeface="Helvetica"/>
              </a:rPr>
              <a:t>S</a:t>
            </a:r>
            <a:r>
              <a:rPr lang="en-US" sz="2000" baseline="-25000" dirty="0" smtClean="0">
                <a:latin typeface="Helvetica"/>
                <a:cs typeface="Helvetica"/>
              </a:rPr>
              <a:t>1</a:t>
            </a:r>
            <a:r>
              <a:rPr lang="en-US" sz="2000" dirty="0">
                <a:latin typeface="Helvetica"/>
                <a:cs typeface="Helvetica"/>
              </a:rPr>
              <a:t> </a:t>
            </a:r>
            <a:r>
              <a:rPr lang="en-US" sz="2000" dirty="0" smtClean="0">
                <a:latin typeface="Helvetica"/>
                <a:cs typeface="Helvetica"/>
              </a:rPr>
              <a:t>to S</a:t>
            </a:r>
            <a:r>
              <a:rPr lang="en-US" sz="2000" baseline="-25000" dirty="0" smtClean="0">
                <a:latin typeface="Helvetica"/>
                <a:cs typeface="Helvetica"/>
              </a:rPr>
              <a:t>0</a:t>
            </a:r>
          </a:p>
          <a:p>
            <a:pPr eaLnBrk="1" hangingPunct="1">
              <a:spcBef>
                <a:spcPct val="1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/>
                <a:cs typeface="Helvetica"/>
              </a:rPr>
              <a:t> </a:t>
            </a:r>
            <a:r>
              <a:rPr lang="en-US" sz="2000" dirty="0" smtClean="0">
                <a:latin typeface="Helvetica"/>
                <a:cs typeface="Helvetica"/>
              </a:rPr>
              <a:t>Calculations suggest </a:t>
            </a:r>
            <a:r>
              <a:rPr lang="en-US" sz="2000" dirty="0">
                <a:latin typeface="Helvetica"/>
                <a:cs typeface="Helvetica"/>
              </a:rPr>
              <a:t>e</a:t>
            </a:r>
            <a:r>
              <a:rPr lang="en-US" sz="2000" dirty="0" smtClean="0">
                <a:latin typeface="Helvetica"/>
                <a:cs typeface="Helvetica"/>
              </a:rPr>
              <a:t>xperimental timescale includes relatively fast</a:t>
            </a:r>
          </a:p>
          <a:p>
            <a:pPr eaLnBrk="1" hangingPunct="1">
              <a:spcBef>
                <a:spcPct val="10000"/>
              </a:spcBef>
            </a:pPr>
            <a:r>
              <a:rPr lang="en-US" sz="2000" dirty="0" smtClean="0">
                <a:latin typeface="Helvetica"/>
                <a:cs typeface="Helvetica"/>
              </a:rPr>
              <a:t>  decay from S</a:t>
            </a:r>
            <a:r>
              <a:rPr lang="en-US" sz="2000" baseline="-25000" dirty="0" smtClean="0">
                <a:latin typeface="Helvetica"/>
                <a:cs typeface="Helvetica"/>
              </a:rPr>
              <a:t>1</a:t>
            </a:r>
            <a:r>
              <a:rPr lang="en-US" sz="2000" dirty="0" smtClean="0">
                <a:latin typeface="Helvetica"/>
                <a:cs typeface="Helvetica"/>
              </a:rPr>
              <a:t> to S</a:t>
            </a:r>
            <a:r>
              <a:rPr lang="en-US" sz="2000" baseline="-25000" dirty="0" smtClean="0">
                <a:latin typeface="Helvetica"/>
                <a:cs typeface="Helvetica"/>
              </a:rPr>
              <a:t>0</a:t>
            </a:r>
            <a:r>
              <a:rPr lang="en-US" sz="2000" dirty="0" smtClean="0">
                <a:latin typeface="Helvetica"/>
                <a:cs typeface="Helvetica"/>
              </a:rPr>
              <a:t> followed by vibrational relaxation within S</a:t>
            </a:r>
            <a:r>
              <a:rPr lang="en-US" sz="2000" baseline="-25000" dirty="0" smtClean="0">
                <a:latin typeface="Helvetica"/>
                <a:cs typeface="Helvetica"/>
              </a:rPr>
              <a:t>0</a:t>
            </a:r>
            <a:r>
              <a:rPr lang="en-US" sz="2000" dirty="0" smtClean="0">
                <a:latin typeface="Helvetica"/>
                <a:cs typeface="Helvetica"/>
              </a:rPr>
              <a:t> </a:t>
            </a:r>
            <a:endParaRPr lang="en-US" sz="2000" i="1" dirty="0">
              <a:latin typeface="Helvetica"/>
              <a:cs typeface="Helvetica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73" y="1953766"/>
            <a:ext cx="4245429" cy="2286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2614"/>
          </a:xfrm>
        </p:spPr>
        <p:txBody>
          <a:bodyPr/>
          <a:lstStyle/>
          <a:p>
            <a:r>
              <a:rPr lang="en-US" dirty="0" smtClean="0"/>
              <a:t>Interpretation of Relaxation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61C8-E6CD-124F-8B0F-274D8D732AEB}" type="slidenum">
              <a:rPr lang="en-US" smtClean="0"/>
              <a:t>33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47800" y="6550223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Helvetica"/>
                <a:cs typeface="Helvetica"/>
              </a:rPr>
              <a:t>Goyal, Schwerdtfeger, Soudackov, and Hammes-Schiffer, </a:t>
            </a:r>
            <a:r>
              <a:rPr lang="en-US" sz="1400" i="1" dirty="0" smtClean="0">
                <a:latin typeface="Helvetica"/>
                <a:cs typeface="Helvetica"/>
              </a:rPr>
              <a:t>JPC B</a:t>
            </a:r>
            <a:r>
              <a:rPr lang="en-US" sz="1400" dirty="0" smtClean="0">
                <a:latin typeface="Helvetica"/>
                <a:cs typeface="Helvetica"/>
              </a:rPr>
              <a:t> 2016</a:t>
            </a:r>
            <a:endParaRPr lang="en-US" sz="14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4934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-152400" y="0"/>
            <a:ext cx="9296400" cy="1143000"/>
          </a:xfrm>
        </p:spPr>
        <p:txBody>
          <a:bodyPr/>
          <a:lstStyle/>
          <a:p>
            <a:r>
              <a:rPr lang="en-US" sz="3600" dirty="0" smtClean="0">
                <a:solidFill>
                  <a:srgbClr val="0000CC"/>
                </a:solidFill>
                <a:latin typeface="Arial" charset="0"/>
              </a:rPr>
              <a:t>Solvent Dynamics and Proton Transfer</a:t>
            </a:r>
          </a:p>
        </p:txBody>
      </p:sp>
      <p:cxnSp>
        <p:nvCxnSpPr>
          <p:cNvPr id="36" name="Straight Connector 35"/>
          <p:cNvCxnSpPr/>
          <p:nvPr/>
        </p:nvCxnSpPr>
        <p:spPr bwMode="auto">
          <a:xfrm flipH="1" flipV="1">
            <a:off x="8192787" y="4260086"/>
            <a:ext cx="154721" cy="11558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Straight Connector 36"/>
          <p:cNvCxnSpPr/>
          <p:nvPr/>
        </p:nvCxnSpPr>
        <p:spPr bwMode="auto">
          <a:xfrm flipH="1">
            <a:off x="8181395" y="4409436"/>
            <a:ext cx="190495" cy="130782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 flipH="1" flipV="1">
            <a:off x="3925587" y="1828800"/>
            <a:ext cx="154721" cy="11558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/>
          <p:cNvCxnSpPr/>
          <p:nvPr/>
        </p:nvCxnSpPr>
        <p:spPr bwMode="auto">
          <a:xfrm flipH="1">
            <a:off x="3914195" y="1978150"/>
            <a:ext cx="190495" cy="130782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152400" y="956594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Solvent relaxation also found to be the predominant reaction coordinate for PT inside a nanocage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828800"/>
            <a:ext cx="3302574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900" b="7423"/>
          <a:stretch/>
        </p:blipFill>
        <p:spPr bwMode="auto">
          <a:xfrm>
            <a:off x="152400" y="3733800"/>
            <a:ext cx="2514600" cy="2689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9" b="50049"/>
          <a:stretch/>
        </p:blipFill>
        <p:spPr bwMode="auto">
          <a:xfrm>
            <a:off x="2743200" y="4343400"/>
            <a:ext cx="2300716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2133600" y="2514600"/>
            <a:ext cx="6858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2133600" y="3352800"/>
            <a:ext cx="6096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34000" y="4343400"/>
            <a:ext cx="36576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Solvent relaxation stabilizes </a:t>
            </a:r>
          </a:p>
          <a:p>
            <a:pPr algn="ctr">
              <a:spcAft>
                <a:spcPts val="300"/>
              </a:spcAft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CT state</a:t>
            </a:r>
          </a:p>
          <a:p>
            <a:pPr algn="ctr">
              <a:spcAft>
                <a:spcPts val="300"/>
              </a:spcAft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Dasgupta and coworkers, </a:t>
            </a:r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JPCC,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2015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Aft>
                <a:spcPts val="300"/>
              </a:spcAft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90600" y="2057400"/>
            <a:ext cx="4419600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PT facilitated by solvent reorganization</a:t>
            </a:r>
          </a:p>
          <a:p>
            <a:pPr algn="ctr">
              <a:spcAft>
                <a:spcPts val="300"/>
              </a:spcAft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Aft>
                <a:spcPts val="300"/>
              </a:spcAft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Dasgupta and coworkers, </a:t>
            </a:r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JACS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, 2014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61C8-E6CD-124F-8B0F-274D8D732AE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8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915400" cy="1143000"/>
          </a:xfrm>
        </p:spPr>
        <p:txBody>
          <a:bodyPr/>
          <a:lstStyle/>
          <a:p>
            <a:r>
              <a:rPr lang="en-US" sz="3600" dirty="0" smtClean="0">
                <a:solidFill>
                  <a:srgbClr val="0000CC"/>
                </a:solidFill>
                <a:latin typeface="Arial" charset="0"/>
              </a:rPr>
              <a:t>Substituent and Solvent Effects</a:t>
            </a:r>
            <a:endParaRPr lang="en-US" sz="3600" baseline="-25000" dirty="0" smtClean="0">
              <a:solidFill>
                <a:srgbClr val="0000CC"/>
              </a:solidFill>
            </a:endParaRPr>
          </a:p>
        </p:txBody>
      </p:sp>
      <p:sp>
        <p:nvSpPr>
          <p:cNvPr id="35843" name="Text Box 3"/>
          <p:cNvSpPr txBox="1">
            <a:spLocks noChangeArrowheads="1"/>
          </p:cNvSpPr>
          <p:nvPr/>
        </p:nvSpPr>
        <p:spPr bwMode="auto">
          <a:xfrm>
            <a:off x="898525" y="126047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409194" y="990600"/>
            <a:ext cx="8554212" cy="1415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10000"/>
              </a:spcBef>
              <a:buFont typeface="Arial" charset="0"/>
              <a:buChar char="•"/>
            </a:pPr>
            <a:r>
              <a:rPr lang="en-US" sz="2000" dirty="0" smtClean="0">
                <a:latin typeface="Arial" charset="0"/>
              </a:rPr>
              <a:t> Hammett constant of substituent impacts dipole moment change</a:t>
            </a:r>
          </a:p>
          <a:p>
            <a:pPr eaLnBrk="1" hangingPunct="1">
              <a:spcBef>
                <a:spcPct val="10000"/>
              </a:spcBef>
              <a:buFont typeface="Arial" charset="0"/>
              <a:buChar char="•"/>
            </a:pPr>
            <a:r>
              <a:rPr lang="en-US" sz="2000" dirty="0">
                <a:latin typeface="Arial" charset="0"/>
              </a:rPr>
              <a:t> </a:t>
            </a:r>
            <a:r>
              <a:rPr lang="en-US" sz="2000" dirty="0" smtClean="0">
                <a:latin typeface="Arial" charset="0"/>
              </a:rPr>
              <a:t>Effect is greater for the excited electronic state: impacts </a:t>
            </a:r>
            <a:r>
              <a:rPr lang="el-GR" sz="2000" dirty="0" smtClean="0">
                <a:latin typeface="Arial" charset="0"/>
              </a:rPr>
              <a:t>Δ</a:t>
            </a:r>
            <a:r>
              <a:rPr lang="el-GR" sz="2000" i="1" dirty="0" smtClean="0">
                <a:latin typeface="Arial" charset="0"/>
              </a:rPr>
              <a:t>μ</a:t>
            </a:r>
            <a:r>
              <a:rPr lang="en-US" sz="2000" dirty="0" smtClean="0">
                <a:latin typeface="Arial" charset="0"/>
              </a:rPr>
              <a:t> </a:t>
            </a:r>
          </a:p>
          <a:p>
            <a:pPr eaLnBrk="1" hangingPunct="1">
              <a:spcBef>
                <a:spcPct val="10000"/>
              </a:spcBef>
              <a:buFont typeface="Arial" charset="0"/>
              <a:buChar char="•"/>
            </a:pPr>
            <a:r>
              <a:rPr lang="en-US" sz="2000" dirty="0" smtClean="0">
                <a:latin typeface="Arial" charset="0"/>
              </a:rPr>
              <a:t> Investigating impact of substituents and solvent on </a:t>
            </a:r>
            <a:r>
              <a:rPr lang="en-US" sz="2000" dirty="0" smtClean="0">
                <a:solidFill>
                  <a:srgbClr val="FF0000"/>
                </a:solidFill>
                <a:latin typeface="Arial" charset="0"/>
              </a:rPr>
              <a:t>dynamics</a:t>
            </a:r>
          </a:p>
          <a:p>
            <a:pPr eaLnBrk="1" hangingPunct="1">
              <a:spcBef>
                <a:spcPct val="10000"/>
              </a:spcBef>
            </a:pPr>
            <a:endParaRPr lang="en-US" sz="2000" dirty="0">
              <a:latin typeface="Arial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5799292" y="3353137"/>
            <a:ext cx="265176" cy="2286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5783526" y="4381709"/>
            <a:ext cx="265176" cy="2286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41900" y="2083590"/>
            <a:ext cx="3517646" cy="1027514"/>
            <a:chOff x="739775" y="2501044"/>
            <a:chExt cx="3517646" cy="1027514"/>
          </a:xfrm>
        </p:grpSpPr>
        <p:pic>
          <p:nvPicPr>
            <p:cNvPr id="15" name="Picture 14" descr="molecule_flipped_black.jp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621" y="2501044"/>
              <a:ext cx="3352800" cy="928468"/>
            </a:xfrm>
            <a:prstGeom prst="rect">
              <a:avLst/>
            </a:prstGeom>
          </p:spPr>
        </p:pic>
        <p:sp>
          <p:nvSpPr>
            <p:cNvPr id="2" name="Oval 1"/>
            <p:cNvSpPr/>
            <p:nvPr/>
          </p:nvSpPr>
          <p:spPr bwMode="auto">
            <a:xfrm>
              <a:off x="739775" y="2845620"/>
              <a:ext cx="685800" cy="682938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3701796" y="5235405"/>
            <a:ext cx="542696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10000"/>
              </a:spcBef>
              <a:buFont typeface="Arial" charset="0"/>
              <a:buChar char="•"/>
            </a:pPr>
            <a:r>
              <a:rPr lang="en-US" sz="2000" dirty="0" smtClean="0">
                <a:latin typeface="Arial" charset="0"/>
              </a:rPr>
              <a:t> Alter timescale of relaxation to ground state</a:t>
            </a:r>
          </a:p>
          <a:p>
            <a:pPr eaLnBrk="1" hangingPunct="1">
              <a:spcBef>
                <a:spcPct val="10000"/>
              </a:spcBef>
              <a:buFont typeface="Arial" charset="0"/>
              <a:buChar char="•"/>
            </a:pPr>
            <a:r>
              <a:rPr lang="en-US" sz="2000" dirty="0">
                <a:latin typeface="Arial" charset="0"/>
              </a:rPr>
              <a:t> </a:t>
            </a:r>
            <a:r>
              <a:rPr lang="en-US" sz="2000" dirty="0" smtClean="0">
                <a:latin typeface="Arial" charset="0"/>
              </a:rPr>
              <a:t>Alter timescale and probability of PT</a:t>
            </a:r>
            <a:endParaRPr lang="en-US" sz="2000" dirty="0">
              <a:latin typeface="Arial" charset="0"/>
            </a:endParaRPr>
          </a:p>
        </p:txBody>
      </p:sp>
      <p:pic>
        <p:nvPicPr>
          <p:cNvPr id="11" name="Picture 10" descr="TOC_graphic.ti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" t="21384"/>
          <a:stretch/>
        </p:blipFill>
        <p:spPr>
          <a:xfrm>
            <a:off x="664235" y="3648558"/>
            <a:ext cx="2902687" cy="23669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70618" y="6304834"/>
            <a:ext cx="655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Related linear correlations: Driscoll, Hunt, Dawlaty, JPCL 2016</a:t>
            </a:r>
            <a:endParaRPr lang="en-US" sz="1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1133876" y="3195165"/>
            <a:ext cx="34916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lang="en-US" sz="1800" dirty="0" smtClean="0">
                <a:latin typeface="Arial" charset="0"/>
              </a:rPr>
              <a:t>TDDFT/CAM-B3LYP/6-31+G(d)</a:t>
            </a:r>
            <a:endParaRPr lang="en-US" sz="1800" dirty="0">
              <a:latin typeface="Arial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741941" y="2192897"/>
            <a:ext cx="3777712" cy="2743200"/>
            <a:chOff x="4741941" y="2192897"/>
            <a:chExt cx="3777712" cy="27432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1941" y="2192897"/>
              <a:ext cx="3777712" cy="27432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 bwMode="auto">
            <a:xfrm>
              <a:off x="7467600" y="3093247"/>
              <a:ext cx="457200" cy="18335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7467600" y="3922995"/>
              <a:ext cx="457200" cy="18335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61C8-E6CD-124F-8B0F-274D8D732AE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56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97808" y="0"/>
            <a:ext cx="8915400" cy="1143000"/>
          </a:xfrm>
        </p:spPr>
        <p:txBody>
          <a:bodyPr/>
          <a:lstStyle/>
          <a:p>
            <a:r>
              <a:rPr lang="en-US" sz="3600" dirty="0" smtClean="0">
                <a:solidFill>
                  <a:srgbClr val="0000CC"/>
                </a:solidFill>
                <a:latin typeface="Arial" charset="0"/>
              </a:rPr>
              <a:t>Relation of Photo-EPT to PT and ET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62000" y="4328659"/>
            <a:ext cx="1789044" cy="776741"/>
            <a:chOff x="2512612" y="3291840"/>
            <a:chExt cx="1789044" cy="776741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62" t="44581" r="11963"/>
            <a:stretch/>
          </p:blipFill>
          <p:spPr>
            <a:xfrm>
              <a:off x="2512612" y="3291840"/>
              <a:ext cx="1789044" cy="776741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 bwMode="auto">
            <a:xfrm>
              <a:off x="3127509" y="3336898"/>
              <a:ext cx="109728" cy="1524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3386458" y="3821267"/>
              <a:ext cx="109728" cy="1524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81000" y="3200400"/>
            <a:ext cx="5715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Excited state PT: much smaller change in dipole </a:t>
            </a:r>
          </a:p>
          <a:p>
            <a:pPr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moment </a:t>
            </a:r>
            <a:r>
              <a:rPr lang="en-US" sz="2000" dirty="0" smtClean="0"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 solvent dynamics less important, </a:t>
            </a:r>
          </a:p>
          <a:p>
            <a:pPr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proton quickly slides down to minimum</a:t>
            </a:r>
            <a:endParaRPr lang="en-US" sz="2000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1000" y="5181600"/>
            <a:ext cx="821303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Excited state ET: similar timescale (100</a:t>
            </a:r>
            <a:r>
              <a:rPr lang="en-US" sz="2000" dirty="0" smtClean="0">
                <a:latin typeface="Symbol" panose="05050102010706020507" pitchFamily="18" charset="2"/>
                <a:cs typeface="Arial" pitchFamily="34" charset="0"/>
              </a:rPr>
              <a:t>-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200 fs) first solvation shell solvent dynamics observed experimentally and computationally</a:t>
            </a:r>
          </a:p>
          <a:p>
            <a:pPr>
              <a:defRPr/>
            </a:pPr>
            <a:r>
              <a:rPr lang="en-US" sz="2000" i="1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sz="2000" i="1" dirty="0" err="1" smtClean="0">
                <a:latin typeface="Arial" pitchFamily="34" charset="0"/>
                <a:cs typeface="Arial" pitchFamily="34" charset="0"/>
              </a:rPr>
              <a:t>Maroncelli</a:t>
            </a:r>
            <a:r>
              <a:rPr lang="en-US" sz="2000" i="1" dirty="0" smtClean="0">
                <a:latin typeface="Arial" pitchFamily="34" charset="0"/>
                <a:cs typeface="Arial" pitchFamily="34" charset="0"/>
              </a:rPr>
              <a:t>, Fleming, and coworkers)</a:t>
            </a:r>
            <a:endParaRPr lang="en-US" sz="2000" i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38200" y="2158663"/>
            <a:ext cx="2876570" cy="889894"/>
            <a:chOff x="762000" y="1676400"/>
            <a:chExt cx="2876570" cy="88989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38" b="67486"/>
            <a:stretch/>
          </p:blipFill>
          <p:spPr>
            <a:xfrm>
              <a:off x="762000" y="1676400"/>
              <a:ext cx="2874318" cy="45570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81" t="69198"/>
            <a:stretch/>
          </p:blipFill>
          <p:spPr>
            <a:xfrm>
              <a:off x="762001" y="2134582"/>
              <a:ext cx="2876569" cy="431712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381000" y="1143000"/>
            <a:ext cx="54864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Photo-EPT: large change in dipole moment as </a:t>
            </a:r>
          </a:p>
          <a:p>
            <a:pPr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well as shift in charge density at PT interface </a:t>
            </a:r>
          </a:p>
          <a:p>
            <a:pPr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 solvent dynamics required to facilitate PT</a:t>
            </a:r>
            <a:endParaRPr lang="en-US" sz="2000" i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" name="Picture 19" descr="TOC_graphic.ti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" t="21384"/>
          <a:stretch/>
        </p:blipFill>
        <p:spPr>
          <a:xfrm>
            <a:off x="5816378" y="1195540"/>
            <a:ext cx="2489421" cy="202998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61C8-E6CD-124F-8B0F-274D8D732AE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61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-152400" y="178554"/>
            <a:ext cx="9296400" cy="815474"/>
          </a:xfrm>
        </p:spPr>
        <p:txBody>
          <a:bodyPr>
            <a:normAutofit/>
          </a:bodyPr>
          <a:lstStyle/>
          <a:p>
            <a:r>
              <a:rPr lang="en-US" dirty="0" smtClean="0"/>
              <a:t>Analysis of Solvent Dynamics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3966" y="955719"/>
            <a:ext cx="8839200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 Photoexcitation alters dipole moment of solute molecule</a:t>
            </a:r>
          </a:p>
          <a:p>
            <a:pPr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 Solvent relaxation, mainly first solvation shell, occurs within ~250 fs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66765" y="6550223"/>
            <a:ext cx="5486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Helvetica"/>
                <a:cs typeface="Helvetica"/>
              </a:rPr>
              <a:t>Goyal and Hammes-Schiffer, </a:t>
            </a:r>
            <a:r>
              <a:rPr lang="en-US" sz="1400" i="1" dirty="0" smtClean="0">
                <a:latin typeface="Helvetica"/>
                <a:cs typeface="Helvetica"/>
              </a:rPr>
              <a:t>JPC Lett. </a:t>
            </a:r>
            <a:r>
              <a:rPr lang="en-US" sz="1400" dirty="0" smtClean="0">
                <a:latin typeface="Helvetica"/>
                <a:cs typeface="Helvetica"/>
              </a:rPr>
              <a:t>2015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02683" y="2789412"/>
            <a:ext cx="1221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el-GR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= 13 D</a:t>
            </a:r>
          </a:p>
        </p:txBody>
      </p:sp>
      <p:cxnSp>
        <p:nvCxnSpPr>
          <p:cNvPr id="36" name="Straight Connector 35"/>
          <p:cNvCxnSpPr/>
          <p:nvPr/>
        </p:nvCxnSpPr>
        <p:spPr bwMode="auto">
          <a:xfrm flipH="1" flipV="1">
            <a:off x="8192787" y="4260086"/>
            <a:ext cx="154721" cy="11558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Straight Connector 36"/>
          <p:cNvCxnSpPr/>
          <p:nvPr/>
        </p:nvCxnSpPr>
        <p:spPr bwMode="auto">
          <a:xfrm flipH="1">
            <a:off x="8181395" y="4409436"/>
            <a:ext cx="190495" cy="130782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6" name="Picture 10" descr="Solvent_reorg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24200" y="1856787"/>
            <a:ext cx="2514600" cy="122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" name="Straight Connector 29"/>
          <p:cNvCxnSpPr/>
          <p:nvPr/>
        </p:nvCxnSpPr>
        <p:spPr bwMode="auto">
          <a:xfrm>
            <a:off x="4114800" y="2458817"/>
            <a:ext cx="7371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Oval 20"/>
          <p:cNvSpPr>
            <a:spLocks noChangeAspect="1"/>
          </p:cNvSpPr>
          <p:nvPr/>
        </p:nvSpPr>
        <p:spPr bwMode="auto">
          <a:xfrm>
            <a:off x="4790863" y="2231364"/>
            <a:ext cx="466937" cy="470672"/>
          </a:xfrm>
          <a:prstGeom prst="ellipse">
            <a:avLst/>
          </a:prstGeom>
          <a:solidFill>
            <a:srgbClr val="FF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 bwMode="auto">
          <a:xfrm>
            <a:off x="3647863" y="2239728"/>
            <a:ext cx="466937" cy="470672"/>
          </a:xfrm>
          <a:prstGeom prst="ellipse">
            <a:avLst/>
          </a:prstGeom>
          <a:solidFill>
            <a:srgbClr val="FF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076662" y="2002514"/>
            <a:ext cx="29149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solvent equilibrated to ground state</a:t>
            </a:r>
          </a:p>
        </p:txBody>
      </p:sp>
      <p:pic>
        <p:nvPicPr>
          <p:cNvPr id="26" name="Picture 25" descr="molecule_flipped_black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905000"/>
            <a:ext cx="2751664" cy="761999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 bwMode="auto">
          <a:xfrm flipV="1">
            <a:off x="4945117" y="2454166"/>
            <a:ext cx="152400" cy="682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3" name="Picture 22" descr="pot26_vs_time_solvation_shell.tif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273" y="3403534"/>
            <a:ext cx="3725454" cy="2651760"/>
          </a:xfrm>
          <a:prstGeom prst="rect">
            <a:avLst/>
          </a:prstGeom>
        </p:spPr>
      </p:pic>
      <p:grpSp>
        <p:nvGrpSpPr>
          <p:cNvPr id="24" name="Group 23"/>
          <p:cNvGrpSpPr>
            <a:grpSpLocks noChangeAspect="1"/>
          </p:cNvGrpSpPr>
          <p:nvPr/>
        </p:nvGrpSpPr>
        <p:grpSpPr>
          <a:xfrm>
            <a:off x="1015370" y="3403534"/>
            <a:ext cx="2651395" cy="2651760"/>
            <a:chOff x="2900620" y="2353254"/>
            <a:chExt cx="1875795" cy="1876064"/>
          </a:xfrm>
        </p:grpSpPr>
        <p:pic>
          <p:nvPicPr>
            <p:cNvPr id="25" name="Picture 24" descr="last_frame.tga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81" t="12346" r="7688" b="12661"/>
            <a:stretch/>
          </p:blipFill>
          <p:spPr>
            <a:xfrm flipH="1">
              <a:off x="2900620" y="2353254"/>
              <a:ext cx="1875795" cy="1876064"/>
            </a:xfrm>
            <a:prstGeom prst="rect">
              <a:avLst/>
            </a:prstGeom>
          </p:spPr>
        </p:pic>
        <p:sp>
          <p:nvSpPr>
            <p:cNvPr id="34" name="Oval 33"/>
            <p:cNvSpPr/>
            <p:nvPr/>
          </p:nvSpPr>
          <p:spPr bwMode="auto">
            <a:xfrm>
              <a:off x="3476930" y="3069701"/>
              <a:ext cx="651103" cy="434792"/>
            </a:xfrm>
            <a:prstGeom prst="ellipse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5" name="Right Arrow 34"/>
            <p:cNvSpPr/>
            <p:nvPr/>
          </p:nvSpPr>
          <p:spPr bwMode="auto">
            <a:xfrm>
              <a:off x="3623567" y="3228477"/>
              <a:ext cx="357831" cy="138817"/>
            </a:xfrm>
            <a:prstGeom prst="rightArrow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61C8-E6CD-124F-8B0F-274D8D732AE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11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2683" y="2789412"/>
            <a:ext cx="1221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el-GR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= 13 D</a:t>
            </a:r>
          </a:p>
        </p:txBody>
      </p:sp>
      <p:cxnSp>
        <p:nvCxnSpPr>
          <p:cNvPr id="36" name="Straight Connector 35"/>
          <p:cNvCxnSpPr/>
          <p:nvPr/>
        </p:nvCxnSpPr>
        <p:spPr bwMode="auto">
          <a:xfrm flipH="1" flipV="1">
            <a:off x="8192787" y="4260086"/>
            <a:ext cx="154721" cy="11558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Straight Connector 36"/>
          <p:cNvCxnSpPr/>
          <p:nvPr/>
        </p:nvCxnSpPr>
        <p:spPr bwMode="auto">
          <a:xfrm flipH="1">
            <a:off x="8181395" y="4409436"/>
            <a:ext cx="190495" cy="130782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6" name="Picture 10" descr="Solvent_reorg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828800"/>
            <a:ext cx="2514600" cy="122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 bwMode="auto">
          <a:xfrm>
            <a:off x="5963907" y="2452506"/>
            <a:ext cx="436893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Straight Connector 29"/>
          <p:cNvCxnSpPr/>
          <p:nvPr/>
        </p:nvCxnSpPr>
        <p:spPr bwMode="auto">
          <a:xfrm>
            <a:off x="7290314" y="2430830"/>
            <a:ext cx="7371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Oval 20"/>
          <p:cNvSpPr>
            <a:spLocks noChangeAspect="1"/>
          </p:cNvSpPr>
          <p:nvPr/>
        </p:nvSpPr>
        <p:spPr bwMode="auto">
          <a:xfrm>
            <a:off x="8014109" y="2203377"/>
            <a:ext cx="466937" cy="470672"/>
          </a:xfrm>
          <a:prstGeom prst="ellipse">
            <a:avLst/>
          </a:prstGeom>
          <a:solidFill>
            <a:srgbClr val="FF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 bwMode="auto">
          <a:xfrm>
            <a:off x="6847078" y="2211741"/>
            <a:ext cx="466937" cy="470672"/>
          </a:xfrm>
          <a:prstGeom prst="ellipse">
            <a:avLst/>
          </a:prstGeom>
          <a:solidFill>
            <a:srgbClr val="FF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 flipV="1">
            <a:off x="7010400" y="2438400"/>
            <a:ext cx="152400" cy="682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8" name="Picture 11" descr="Solvent_reorg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828800"/>
            <a:ext cx="2474912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2" name="Straight Connector 31"/>
          <p:cNvCxnSpPr/>
          <p:nvPr/>
        </p:nvCxnSpPr>
        <p:spPr bwMode="auto">
          <a:xfrm>
            <a:off x="4287955" y="2408243"/>
            <a:ext cx="7371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Oval 32"/>
          <p:cNvSpPr>
            <a:spLocks noChangeAspect="1"/>
          </p:cNvSpPr>
          <p:nvPr/>
        </p:nvSpPr>
        <p:spPr bwMode="auto">
          <a:xfrm>
            <a:off x="5019463" y="2189540"/>
            <a:ext cx="466937" cy="470672"/>
          </a:xfrm>
          <a:prstGeom prst="ellipse">
            <a:avLst/>
          </a:prstGeom>
          <a:solidFill>
            <a:srgbClr val="FF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4" name="Oval 33"/>
          <p:cNvSpPr>
            <a:spLocks noChangeAspect="1"/>
          </p:cNvSpPr>
          <p:nvPr/>
        </p:nvSpPr>
        <p:spPr bwMode="auto">
          <a:xfrm>
            <a:off x="3847272" y="2191647"/>
            <a:ext cx="466937" cy="470672"/>
          </a:xfrm>
          <a:prstGeom prst="ellipse">
            <a:avLst/>
          </a:prstGeom>
          <a:solidFill>
            <a:srgbClr val="FF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35" name="Straight Connector 34"/>
          <p:cNvCxnSpPr/>
          <p:nvPr/>
        </p:nvCxnSpPr>
        <p:spPr bwMode="auto">
          <a:xfrm flipV="1">
            <a:off x="4009535" y="2410843"/>
            <a:ext cx="152400" cy="682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9" name="Picture 38" descr="molecule_flipped_black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905000"/>
            <a:ext cx="2751664" cy="761999"/>
          </a:xfrm>
          <a:prstGeom prst="rect">
            <a:avLst/>
          </a:prstGeom>
        </p:spPr>
      </p:pic>
      <p:pic>
        <p:nvPicPr>
          <p:cNvPr id="29" name="Picture 28" descr="pot26_vs_time_solvation_shell.tif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273" y="3403534"/>
            <a:ext cx="3725454" cy="2651760"/>
          </a:xfrm>
          <a:prstGeom prst="rect">
            <a:avLst/>
          </a:prstGeom>
        </p:spPr>
      </p:pic>
      <p:grpSp>
        <p:nvGrpSpPr>
          <p:cNvPr id="31" name="Group 30"/>
          <p:cNvGrpSpPr>
            <a:grpSpLocks noChangeAspect="1"/>
          </p:cNvGrpSpPr>
          <p:nvPr/>
        </p:nvGrpSpPr>
        <p:grpSpPr>
          <a:xfrm>
            <a:off x="1015370" y="3403534"/>
            <a:ext cx="2651395" cy="2651760"/>
            <a:chOff x="2900620" y="2353254"/>
            <a:chExt cx="1875795" cy="1876064"/>
          </a:xfrm>
        </p:grpSpPr>
        <p:pic>
          <p:nvPicPr>
            <p:cNvPr id="38" name="Picture 37" descr="last_frame.tga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81" t="12346" r="7688" b="12661"/>
            <a:stretch/>
          </p:blipFill>
          <p:spPr>
            <a:xfrm flipH="1">
              <a:off x="2900620" y="2353254"/>
              <a:ext cx="1875795" cy="1876064"/>
            </a:xfrm>
            <a:prstGeom prst="rect">
              <a:avLst/>
            </a:prstGeom>
          </p:spPr>
        </p:pic>
        <p:sp>
          <p:nvSpPr>
            <p:cNvPr id="40" name="Oval 39"/>
            <p:cNvSpPr/>
            <p:nvPr/>
          </p:nvSpPr>
          <p:spPr bwMode="auto">
            <a:xfrm>
              <a:off x="3476930" y="3069701"/>
              <a:ext cx="651103" cy="434792"/>
            </a:xfrm>
            <a:prstGeom prst="ellipse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1" name="Right Arrow 40"/>
            <p:cNvSpPr/>
            <p:nvPr/>
          </p:nvSpPr>
          <p:spPr bwMode="auto">
            <a:xfrm>
              <a:off x="3623567" y="3228477"/>
              <a:ext cx="357831" cy="138817"/>
            </a:xfrm>
            <a:prstGeom prst="rightArrow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43" name="Rectangle 2"/>
          <p:cNvSpPr>
            <a:spLocks noGrp="1" noChangeArrowheads="1"/>
          </p:cNvSpPr>
          <p:nvPr>
            <p:ph type="title"/>
          </p:nvPr>
        </p:nvSpPr>
        <p:spPr>
          <a:xfrm>
            <a:off x="-152400" y="178554"/>
            <a:ext cx="9296400" cy="815474"/>
          </a:xfrm>
        </p:spPr>
        <p:txBody>
          <a:bodyPr>
            <a:normAutofit/>
          </a:bodyPr>
          <a:lstStyle/>
          <a:p>
            <a:r>
              <a:rPr lang="en-US" dirty="0" smtClean="0"/>
              <a:t>Analysis of Solvent Dynamics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13966" y="955719"/>
            <a:ext cx="8839200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 Photoexcitation alters dipole moment of solute molecule</a:t>
            </a:r>
          </a:p>
          <a:p>
            <a:pPr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 Solvent relaxation, mainly first solvation shell, occurs within ~250-300 fs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666765" y="6550223"/>
            <a:ext cx="5486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Helvetica"/>
                <a:cs typeface="Helvetica"/>
              </a:rPr>
              <a:t>Goyal and Hammes-Schiffer, </a:t>
            </a:r>
            <a:r>
              <a:rPr lang="en-US" sz="1400" i="1" dirty="0" smtClean="0">
                <a:latin typeface="Helvetica"/>
                <a:cs typeface="Helvetica"/>
              </a:rPr>
              <a:t>JPC Lett. </a:t>
            </a:r>
            <a:r>
              <a:rPr lang="en-US" sz="1400" dirty="0" smtClean="0">
                <a:latin typeface="Helvetica"/>
                <a:cs typeface="Helvetica"/>
              </a:rPr>
              <a:t>2015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61C8-E6CD-124F-8B0F-274D8D732AE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18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PCET in Photosystem II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94" y="1417638"/>
            <a:ext cx="6706435" cy="332681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62421" y="3743158"/>
            <a:ext cx="2018632" cy="10012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3093" y="6552494"/>
            <a:ext cx="6697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Helvetica"/>
                <a:cs typeface="Helvetica"/>
              </a:rPr>
              <a:t>Gagliardi</a:t>
            </a:r>
            <a:r>
              <a:rPr lang="en-US" sz="1400" dirty="0" smtClean="0">
                <a:latin typeface="Helvetica"/>
                <a:cs typeface="Helvetica"/>
              </a:rPr>
              <a:t>, Westlake, Kent, Paul, </a:t>
            </a:r>
            <a:r>
              <a:rPr lang="en-US" sz="1400" dirty="0" err="1" smtClean="0">
                <a:latin typeface="Helvetica"/>
                <a:cs typeface="Helvetica"/>
              </a:rPr>
              <a:t>Papanikolas</a:t>
            </a:r>
            <a:r>
              <a:rPr lang="en-US" sz="1400" dirty="0" smtClean="0">
                <a:latin typeface="Helvetica"/>
                <a:cs typeface="Helvetica"/>
              </a:rPr>
              <a:t>, Meyer </a:t>
            </a:r>
            <a:r>
              <a:rPr lang="en-US" sz="1400" i="1" dirty="0" smtClean="0">
                <a:latin typeface="Helvetica"/>
                <a:cs typeface="Helvetica"/>
              </a:rPr>
              <a:t>Coord. Chem. Rev. </a:t>
            </a:r>
            <a:r>
              <a:rPr lang="en-US" sz="1400" dirty="0" smtClean="0">
                <a:latin typeface="Helvetica"/>
                <a:cs typeface="Helvetica"/>
              </a:rPr>
              <a:t>2010</a:t>
            </a:r>
            <a:endParaRPr lang="en-US" sz="1400" i="1" dirty="0">
              <a:latin typeface="Helvetica"/>
              <a:cs typeface="Helvetica"/>
            </a:endParaRPr>
          </a:p>
        </p:txBody>
      </p:sp>
      <p:pic>
        <p:nvPicPr>
          <p:cNvPr id="13" name="Picture 12" descr="1-s2.0-S0010854510000688-fx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57" y="4234628"/>
            <a:ext cx="6530335" cy="965687"/>
          </a:xfrm>
          <a:prstGeom prst="rect">
            <a:avLst/>
          </a:prstGeom>
        </p:spPr>
      </p:pic>
      <p:pic>
        <p:nvPicPr>
          <p:cNvPr id="14" name="Picture 13" descr="1-s2.0-S0010854510000688-fx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57" y="5332036"/>
            <a:ext cx="6530335" cy="92438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61C8-E6CD-124F-8B0F-274D8D732A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00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92075" y="877300"/>
            <a:ext cx="8940800" cy="5799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11480" lvl="1" algn="l"/>
            <a:endParaRPr lang="en-US" sz="1400" baseline="-25000" dirty="0" smtClean="0">
              <a:solidFill>
                <a:schemeClr val="tx1"/>
              </a:solidFill>
            </a:endParaRPr>
          </a:p>
          <a:p>
            <a:pPr algn="l"/>
            <a:endParaRPr lang="en-US" sz="1400" dirty="0" smtClean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      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 algn="l">
              <a:buFont typeface="Arial"/>
              <a:buChar char="•"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411480" lvl="1" algn="l"/>
            <a:endParaRPr lang="en-US" sz="1800" baseline="-25000" dirty="0" smtClean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4958" y="248787"/>
            <a:ext cx="857608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0090"/>
                </a:solidFill>
                <a:latin typeface="Helvetica"/>
                <a:cs typeface="Helvetica"/>
              </a:rPr>
              <a:t>Learning from </a:t>
            </a:r>
            <a:r>
              <a:rPr lang="en-US" sz="3200" dirty="0">
                <a:solidFill>
                  <a:srgbClr val="000090"/>
                </a:solidFill>
                <a:latin typeface="Helvetica"/>
                <a:cs typeface="Helvetica"/>
              </a:rPr>
              <a:t>N</a:t>
            </a:r>
            <a:r>
              <a:rPr lang="en-US" sz="3200" dirty="0" smtClean="0">
                <a:solidFill>
                  <a:srgbClr val="000090"/>
                </a:solidFill>
                <a:latin typeface="Helvetica"/>
                <a:cs typeface="Helvetica"/>
              </a:rPr>
              <a:t>ature</a:t>
            </a:r>
            <a:endParaRPr lang="en-US" sz="3200" dirty="0">
              <a:solidFill>
                <a:srgbClr val="000090"/>
              </a:solidFill>
              <a:latin typeface="Helvetica"/>
              <a:cs typeface="Helvetica"/>
            </a:endParaRPr>
          </a:p>
        </p:txBody>
      </p:sp>
      <p:pic>
        <p:nvPicPr>
          <p:cNvPr id="6" name="Picture 5" descr="pec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7"/>
          <a:stretch/>
        </p:blipFill>
        <p:spPr>
          <a:xfrm>
            <a:off x="994474" y="1062882"/>
            <a:ext cx="3643914" cy="294130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093" y="6552494"/>
            <a:ext cx="473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Helvetica"/>
                <a:cs typeface="Helvetica"/>
              </a:rPr>
              <a:t>Gust, Moore, Moore </a:t>
            </a:r>
            <a:r>
              <a:rPr lang="en-US" sz="1400" i="1" dirty="0" smtClean="0">
                <a:latin typeface="Helvetica"/>
                <a:cs typeface="Helvetica"/>
              </a:rPr>
              <a:t>Acc. Chem. Res. </a:t>
            </a:r>
            <a:r>
              <a:rPr lang="en-US" sz="1400" dirty="0" smtClean="0">
                <a:latin typeface="Helvetica"/>
                <a:cs typeface="Helvetica"/>
              </a:rPr>
              <a:t>2009</a:t>
            </a:r>
            <a:endParaRPr lang="en-US" sz="1400" i="1" dirty="0">
              <a:latin typeface="Helvetica"/>
              <a:cs typeface="Helvetica"/>
            </a:endParaRPr>
          </a:p>
        </p:txBody>
      </p:sp>
      <p:pic>
        <p:nvPicPr>
          <p:cNvPr id="10" name="Picture 9" descr="ru_complex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36" y="4605802"/>
            <a:ext cx="4334329" cy="1448749"/>
          </a:xfrm>
          <a:prstGeom prst="rect">
            <a:avLst/>
          </a:prstGeom>
        </p:spPr>
      </p:pic>
      <p:pic>
        <p:nvPicPr>
          <p:cNvPr id="11" name="Picture 10" descr="pcet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" r="15240"/>
          <a:stretch/>
        </p:blipFill>
        <p:spPr>
          <a:xfrm>
            <a:off x="4761646" y="5197987"/>
            <a:ext cx="4271229" cy="8085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97743" y="6560617"/>
            <a:ext cx="4851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Helvetica"/>
                <a:cs typeface="Helvetica"/>
              </a:rPr>
              <a:t>Concepcion et al., Papanikolas, Meyer </a:t>
            </a:r>
            <a:r>
              <a:rPr lang="en-US" sz="1400" i="1" dirty="0" smtClean="0">
                <a:latin typeface="Helvetica"/>
                <a:cs typeface="Helvetica"/>
              </a:rPr>
              <a:t>JACS 2007</a:t>
            </a:r>
            <a:endParaRPr lang="en-US" sz="1400" i="1" dirty="0">
              <a:latin typeface="Helvetica"/>
              <a:cs typeface="Helvetica"/>
            </a:endParaRPr>
          </a:p>
        </p:txBody>
      </p:sp>
      <p:sp>
        <p:nvSpPr>
          <p:cNvPr id="15" name="Curved Down Arrow 14"/>
          <p:cNvSpPr/>
          <p:nvPr/>
        </p:nvSpPr>
        <p:spPr>
          <a:xfrm rot="1142872">
            <a:off x="3559373" y="4980574"/>
            <a:ext cx="369487" cy="16154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43960" y="4703110"/>
            <a:ext cx="571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e</a:t>
            </a:r>
            <a:r>
              <a:rPr lang="en-US" sz="1400" b="1" baseline="30000" dirty="0" smtClean="0"/>
              <a:t>-</a:t>
            </a:r>
            <a:endParaRPr lang="en-US" sz="1400" b="1" baseline="30000" dirty="0"/>
          </a:p>
        </p:txBody>
      </p:sp>
      <p:sp>
        <p:nvSpPr>
          <p:cNvPr id="17" name="TextBox 16"/>
          <p:cNvSpPr txBox="1"/>
          <p:nvPr/>
        </p:nvSpPr>
        <p:spPr>
          <a:xfrm>
            <a:off x="1764992" y="4654035"/>
            <a:ext cx="571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e</a:t>
            </a:r>
            <a:r>
              <a:rPr lang="en-US" sz="1400" b="1" baseline="30000" dirty="0" smtClean="0"/>
              <a:t>-</a:t>
            </a:r>
            <a:endParaRPr lang="en-US" sz="1400" b="1" baseline="30000" dirty="0"/>
          </a:p>
        </p:txBody>
      </p:sp>
      <p:sp>
        <p:nvSpPr>
          <p:cNvPr id="18" name="Curved Down Arrow 17"/>
          <p:cNvSpPr/>
          <p:nvPr/>
        </p:nvSpPr>
        <p:spPr>
          <a:xfrm rot="21090433">
            <a:off x="1378452" y="4926002"/>
            <a:ext cx="1324265" cy="339776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Lightning Bolt 18"/>
          <p:cNvSpPr/>
          <p:nvPr/>
        </p:nvSpPr>
        <p:spPr>
          <a:xfrm>
            <a:off x="2602543" y="4771881"/>
            <a:ext cx="358776" cy="228600"/>
          </a:xfrm>
          <a:prstGeom prst="lightningBolt">
            <a:avLst/>
          </a:prstGeom>
          <a:solidFill>
            <a:srgbClr val="E5DA0E"/>
          </a:solidFill>
          <a:ln>
            <a:solidFill>
              <a:srgbClr val="858213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ightning Bolt 20"/>
          <p:cNvSpPr/>
          <p:nvPr/>
        </p:nvSpPr>
        <p:spPr>
          <a:xfrm rot="5220605">
            <a:off x="5635453" y="5119423"/>
            <a:ext cx="358776" cy="228600"/>
          </a:xfrm>
          <a:prstGeom prst="lightningBolt">
            <a:avLst/>
          </a:prstGeom>
          <a:solidFill>
            <a:srgbClr val="E5DA0E"/>
          </a:solidFill>
          <a:ln>
            <a:solidFill>
              <a:srgbClr val="858213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3479" y="4294919"/>
            <a:ext cx="2533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Photoinduced ET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91339" y="4294919"/>
            <a:ext cx="3159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Photoinduced PCET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6778" y="6152384"/>
            <a:ext cx="8576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3366FF"/>
                </a:solidFill>
                <a:latin typeface="Helvetica"/>
                <a:cs typeface="Helvetica"/>
              </a:rPr>
              <a:t>Non-equilibrium dynamics of photoinduced PCET not well-understood.</a:t>
            </a:r>
            <a:endParaRPr lang="en-US" sz="2000" dirty="0">
              <a:solidFill>
                <a:srgbClr val="3366FF"/>
              </a:solidFill>
              <a:latin typeface="Helvetica"/>
              <a:cs typeface="Helvetic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11531" y="1751268"/>
            <a:ext cx="39395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Fuel production via</a:t>
            </a:r>
          </a:p>
          <a:p>
            <a:pPr algn="ctr"/>
            <a:r>
              <a:rPr lang="en-US" sz="2400" dirty="0" smtClean="0">
                <a:latin typeface="Helvetica"/>
                <a:cs typeface="Helvetica"/>
              </a:rPr>
              <a:t>“</a:t>
            </a:r>
            <a:r>
              <a:rPr lang="en-US" sz="2400" dirty="0">
                <a:latin typeface="Helvetica"/>
                <a:cs typeface="Helvetica"/>
              </a:rPr>
              <a:t>a</a:t>
            </a:r>
            <a:r>
              <a:rPr lang="en-US" sz="2400" dirty="0" smtClean="0">
                <a:latin typeface="Helvetica"/>
                <a:cs typeface="Helvetica"/>
              </a:rPr>
              <a:t>rtificial photosynthesis” </a:t>
            </a:r>
          </a:p>
          <a:p>
            <a:pPr algn="ctr"/>
            <a:r>
              <a:rPr lang="en-US" sz="2400" dirty="0" smtClean="0">
                <a:latin typeface="Helvetica"/>
                <a:cs typeface="Helvetica"/>
              </a:rPr>
              <a:t>in a </a:t>
            </a:r>
          </a:p>
          <a:p>
            <a:pPr algn="ctr"/>
            <a:r>
              <a:rPr lang="en-US" sz="2400" dirty="0" smtClean="0">
                <a:latin typeface="Helvetica"/>
                <a:cs typeface="Helvetica"/>
              </a:rPr>
              <a:t>photoelectrochemical cell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61C8-E6CD-124F-8B0F-274D8D732AE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9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87888"/>
          </a:xfrm>
        </p:spPr>
        <p:txBody>
          <a:bodyPr/>
          <a:lstStyle/>
          <a:p>
            <a:r>
              <a:rPr lang="en-US" dirty="0" smtClean="0"/>
              <a:t>Photoinduced PCET in Model Systems</a:t>
            </a:r>
            <a:endParaRPr lang="en-US" dirty="0"/>
          </a:p>
        </p:txBody>
      </p:sp>
      <p:pic>
        <p:nvPicPr>
          <p:cNvPr id="7" name="Picture 6" descr="jz-2015-01861n_0005-2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570" y="1190382"/>
            <a:ext cx="3316013" cy="1790783"/>
          </a:xfrm>
          <a:prstGeom prst="rect">
            <a:avLst/>
          </a:prstGeom>
        </p:spPr>
      </p:pic>
      <p:pic>
        <p:nvPicPr>
          <p:cNvPr id="8" name="Picture 7" descr="jp-2015-02889d_0003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3" r="62502" b="59695"/>
          <a:stretch/>
        </p:blipFill>
        <p:spPr>
          <a:xfrm>
            <a:off x="1176663" y="1190382"/>
            <a:ext cx="2553128" cy="181034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390557" y="2506586"/>
            <a:ext cx="1015759" cy="6283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ja-2014-05755k_0007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88" y="3961095"/>
            <a:ext cx="4510964" cy="1867539"/>
          </a:xfrm>
          <a:prstGeom prst="rect">
            <a:avLst/>
          </a:prstGeom>
        </p:spPr>
      </p:pic>
      <p:pic>
        <p:nvPicPr>
          <p:cNvPr id="11" name="Picture 10" descr="0.jpe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33"/>
          <a:stretch/>
        </p:blipFill>
        <p:spPr>
          <a:xfrm>
            <a:off x="5199835" y="4128205"/>
            <a:ext cx="3302482" cy="179398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836853" y="5514456"/>
            <a:ext cx="1015759" cy="6283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37732" y="3814047"/>
            <a:ext cx="1015759" cy="6283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rved Down Arrow 15"/>
          <p:cNvSpPr/>
          <p:nvPr/>
        </p:nvSpPr>
        <p:spPr>
          <a:xfrm rot="9908453" flipH="1">
            <a:off x="2077510" y="2368034"/>
            <a:ext cx="474001" cy="151889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58401" y="2471217"/>
            <a:ext cx="571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e</a:t>
            </a:r>
            <a:r>
              <a:rPr lang="en-US" sz="1400" b="1" baseline="30000" dirty="0" smtClean="0"/>
              <a:t>-</a:t>
            </a:r>
            <a:r>
              <a:rPr lang="en-US" sz="1400" b="1" dirty="0" smtClean="0"/>
              <a:t>, H</a:t>
            </a:r>
            <a:r>
              <a:rPr lang="en-US" sz="1400" b="1" baseline="30000" dirty="0" smtClean="0"/>
              <a:t>+</a:t>
            </a:r>
            <a:endParaRPr lang="en-US" sz="1400" b="1" baseline="30000" dirty="0"/>
          </a:p>
        </p:txBody>
      </p:sp>
      <p:sp>
        <p:nvSpPr>
          <p:cNvPr id="3" name="TextBox 2"/>
          <p:cNvSpPr txBox="1"/>
          <p:nvPr/>
        </p:nvSpPr>
        <p:spPr>
          <a:xfrm>
            <a:off x="920081" y="6049196"/>
            <a:ext cx="3285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Helvetica"/>
                <a:cs typeface="Helvetica"/>
              </a:rPr>
              <a:t>Eisenhart and Dempsey </a:t>
            </a:r>
            <a:r>
              <a:rPr lang="en-US" sz="1400" i="1" dirty="0" smtClean="0">
                <a:latin typeface="Helvetica"/>
                <a:cs typeface="Helvetica"/>
              </a:rPr>
              <a:t>JACS</a:t>
            </a:r>
            <a:r>
              <a:rPr lang="en-US" sz="1400" dirty="0" smtClean="0">
                <a:latin typeface="Helvetica"/>
                <a:cs typeface="Helvetica"/>
              </a:rPr>
              <a:t> 2014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55639" y="6049196"/>
            <a:ext cx="3285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Helvetica"/>
                <a:cs typeface="Helvetica"/>
              </a:rPr>
              <a:t>Wenger </a:t>
            </a:r>
            <a:r>
              <a:rPr lang="en-US" sz="1400" i="1" dirty="0" smtClean="0">
                <a:latin typeface="Helvetica"/>
                <a:cs typeface="Helvetica"/>
              </a:rPr>
              <a:t>Coord. Chem. Rev. </a:t>
            </a:r>
            <a:r>
              <a:rPr lang="en-US" sz="1400" dirty="0" smtClean="0">
                <a:latin typeface="Helvetica"/>
                <a:cs typeface="Helvetica"/>
              </a:rPr>
              <a:t>2015 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37733" y="3134902"/>
            <a:ext cx="4447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Helvetica"/>
                <a:cs typeface="Helvetica"/>
              </a:rPr>
              <a:t>Oliver, Zhang, Roy, Ashfold, Bradforth </a:t>
            </a:r>
            <a:r>
              <a:rPr lang="en-US" sz="1400" i="1" dirty="0" smtClean="0">
                <a:latin typeface="Helvetica"/>
                <a:cs typeface="Helvetica"/>
              </a:rPr>
              <a:t>JPC Lett.</a:t>
            </a:r>
            <a:r>
              <a:rPr lang="en-US" sz="1400" dirty="0" smtClean="0">
                <a:latin typeface="Helvetica"/>
                <a:cs typeface="Helvetica"/>
              </a:rPr>
              <a:t> 2015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1258" y="3134902"/>
            <a:ext cx="3535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Helvetica"/>
                <a:cs typeface="Helvetica"/>
              </a:rPr>
              <a:t>Driscoll, Sorenson, Dawlaty </a:t>
            </a:r>
            <a:r>
              <a:rPr lang="en-US" sz="1400" i="1" dirty="0" smtClean="0">
                <a:latin typeface="Helvetica"/>
                <a:cs typeface="Helvetica"/>
              </a:rPr>
              <a:t>JPC A</a:t>
            </a:r>
            <a:r>
              <a:rPr lang="en-US" sz="1400" dirty="0" smtClean="0">
                <a:latin typeface="Helvetica"/>
                <a:cs typeface="Helvetica"/>
              </a:rPr>
              <a:t> 2015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61C8-E6CD-124F-8B0F-274D8D732AE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4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factors are important in facilitating PT on an excited electronic state with charge transfer character?</a:t>
            </a:r>
          </a:p>
          <a:p>
            <a:endParaRPr lang="en-US" dirty="0"/>
          </a:p>
          <a:p>
            <a:r>
              <a:rPr lang="en-US" dirty="0" smtClean="0"/>
              <a:t>Does PT affect the relaxation dynamics of the system?</a:t>
            </a:r>
          </a:p>
          <a:p>
            <a:endParaRPr lang="en-US" dirty="0"/>
          </a:p>
          <a:p>
            <a:r>
              <a:rPr lang="en-US" dirty="0" smtClean="0"/>
              <a:t>Can H/D isotope effects provide evidence of the occurrence of PT?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-- amenable to theoretical/computational studies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61C8-E6CD-124F-8B0F-274D8D732A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9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4958" y="48267"/>
            <a:ext cx="8576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0090"/>
                </a:solidFill>
                <a:latin typeface="Helvetica"/>
                <a:cs typeface="Helvetica"/>
              </a:rPr>
              <a:t>Photoinduced Concerted </a:t>
            </a:r>
          </a:p>
          <a:p>
            <a:pPr algn="ctr"/>
            <a:r>
              <a:rPr lang="en-US" sz="3200" dirty="0" smtClean="0">
                <a:solidFill>
                  <a:srgbClr val="000090"/>
                </a:solidFill>
                <a:latin typeface="Helvetica"/>
                <a:cs typeface="Helvetica"/>
              </a:rPr>
              <a:t>Electron Proton Transfer (EPT)</a:t>
            </a:r>
            <a:endParaRPr lang="en-US" sz="3200" dirty="0">
              <a:solidFill>
                <a:srgbClr val="000090"/>
              </a:solidFill>
              <a:latin typeface="Helvetica"/>
              <a:cs typeface="Helvetica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0212" y="1240176"/>
            <a:ext cx="8798666" cy="5296892"/>
          </a:xfrm>
        </p:spPr>
        <p:txBody>
          <a:bodyPr>
            <a:no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Femtosecond transient absorption spectra and coherent Raman spectra used to demonstrate EPT mechanism</a:t>
            </a:r>
          </a:p>
          <a:p>
            <a:pPr marL="11430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114300" indent="0">
              <a:buNone/>
            </a:pPr>
            <a:endParaRPr lang="en-US" dirty="0" smtClean="0">
              <a:solidFill>
                <a:srgbClr val="000000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114300" indent="0">
              <a:buNone/>
            </a:pPr>
            <a:endParaRPr lang="en-US" dirty="0" smtClean="0">
              <a:solidFill>
                <a:srgbClr val="000000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114300" indent="0">
              <a:buNone/>
            </a:pPr>
            <a:endParaRPr lang="en-US" dirty="0" smtClean="0">
              <a:solidFill>
                <a:srgbClr val="000000"/>
              </a:solidFill>
            </a:endParaRPr>
          </a:p>
          <a:p>
            <a:pPr marL="457200"/>
            <a:endParaRPr lang="en-US" sz="1600" dirty="0">
              <a:solidFill>
                <a:srgbClr val="000000"/>
              </a:solidFill>
            </a:endParaRPr>
          </a:p>
          <a:p>
            <a:pPr marL="114300" indent="0">
              <a:buNone/>
            </a:pPr>
            <a:r>
              <a:rPr lang="en-US" sz="1600" dirty="0" smtClean="0">
                <a:solidFill>
                  <a:srgbClr val="000000"/>
                </a:solidFill>
              </a:rPr>
              <a:t>           </a:t>
            </a:r>
          </a:p>
          <a:p>
            <a:pPr marL="11430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smtClean="0">
                <a:solidFill>
                  <a:srgbClr val="000000"/>
                </a:solidFill>
              </a:rPr>
              <a:t>                                                                                                                                                    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smtClean="0">
                <a:solidFill>
                  <a:srgbClr val="000000"/>
                </a:solidFill>
              </a:rPr>
              <a:t>    </a:t>
            </a:r>
            <a:endParaRPr lang="en-US" dirty="0" smtClean="0">
              <a:solidFill>
                <a:srgbClr val="000000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98542" y="4415671"/>
            <a:ext cx="473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000000"/>
                </a:solidFill>
                <a:latin typeface="Helvetica"/>
                <a:cs typeface="Helvetica"/>
              </a:rPr>
              <a:t>Westlake et al., Meyer, Papanikolas </a:t>
            </a:r>
            <a:r>
              <a:rPr lang="en-US" sz="1400" i="1" dirty="0" smtClean="0">
                <a:solidFill>
                  <a:srgbClr val="000000"/>
                </a:solidFill>
                <a:latin typeface="Helvetica"/>
                <a:cs typeface="Helvetica"/>
              </a:rPr>
              <a:t>PNAS 2011</a:t>
            </a:r>
            <a:endParaRPr lang="en-US" sz="1400" i="1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4947" y="2982946"/>
            <a:ext cx="4050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Helvetica"/>
                <a:cs typeface="Helvetica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Helvetica"/>
                <a:cs typeface="Helvetica"/>
              </a:rPr>
              <a:t>n 1,2-dichloroethane solution</a:t>
            </a:r>
            <a:endParaRPr lang="en-US" i="1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967255" y="6167290"/>
            <a:ext cx="203582" cy="170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84718" y="6180436"/>
            <a:ext cx="414180" cy="3408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molecule_flippe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88" y="2043047"/>
            <a:ext cx="3407937" cy="9437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88" y="3426019"/>
            <a:ext cx="3356519" cy="11958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74106" y="2752113"/>
            <a:ext cx="3208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Coherent Raman spectrum interpreted to indicate PT</a:t>
            </a:r>
          </a:p>
          <a:p>
            <a:pPr algn="ctr"/>
            <a:r>
              <a:rPr lang="en-US" dirty="0" smtClean="0">
                <a:latin typeface="Helvetica"/>
                <a:cs typeface="Helvetica"/>
              </a:rPr>
              <a:t>upon vertical excitation – debatable.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61C8-E6CD-124F-8B0F-274D8D732AEB}" type="slidenum">
              <a:rPr lang="en-US" smtClean="0"/>
              <a:t>8</a:t>
            </a:fld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274958" y="5008276"/>
            <a:ext cx="7717156" cy="1528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00FF"/>
                </a:solidFill>
              </a:rPr>
              <a:t>Our goal: </a:t>
            </a:r>
            <a:r>
              <a:rPr lang="en-US" sz="2000" dirty="0" smtClean="0"/>
              <a:t>Study the time evolution of the system in order to </a:t>
            </a:r>
            <a:r>
              <a:rPr lang="en-US" sz="2000" b="1" dirty="0" smtClean="0"/>
              <a:t>understand</a:t>
            </a:r>
            <a:r>
              <a:rPr lang="en-US" sz="2000" dirty="0" smtClean="0"/>
              <a:t> and </a:t>
            </a:r>
            <a:r>
              <a:rPr lang="en-US" sz="2000" b="1" dirty="0" smtClean="0"/>
              <a:t>complement</a:t>
            </a:r>
            <a:r>
              <a:rPr lang="en-US" sz="2000" dirty="0" smtClean="0"/>
              <a:t> experimental data.</a:t>
            </a:r>
            <a:endParaRPr lang="en-US" dirty="0" smtClean="0"/>
          </a:p>
          <a:p>
            <a:r>
              <a:rPr lang="en-US" dirty="0" smtClean="0">
                <a:solidFill>
                  <a:srgbClr val="0000FF"/>
                </a:solidFill>
              </a:rPr>
              <a:t>Approach: </a:t>
            </a:r>
            <a:r>
              <a:rPr lang="en-US" sz="2000" dirty="0" smtClean="0"/>
              <a:t>On-the-fly nonadiabatic dynamics</a:t>
            </a:r>
          </a:p>
        </p:txBody>
      </p:sp>
    </p:spTree>
    <p:extLst>
      <p:ext uri="{BB962C8B-B14F-4D97-AF65-F5344CB8AC3E}">
        <p14:creationId xmlns:p14="http://schemas.microsoft.com/office/powerpoint/2010/main" val="423493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263"/>
            <a:ext cx="8229600" cy="1143000"/>
          </a:xfrm>
        </p:spPr>
        <p:txBody>
          <a:bodyPr/>
          <a:lstStyle/>
          <a:p>
            <a:r>
              <a:rPr lang="en-US" dirty="0" smtClean="0"/>
              <a:t>Calculation of Solute </a:t>
            </a:r>
            <a:r>
              <a:rPr lang="en-US" dirty="0"/>
              <a:t>E</a:t>
            </a:r>
            <a:r>
              <a:rPr lang="en-US" dirty="0" smtClean="0"/>
              <a:t>lectronic </a:t>
            </a:r>
            <a:r>
              <a:rPr lang="en-US" dirty="0"/>
              <a:t>S</a:t>
            </a:r>
            <a:r>
              <a:rPr lang="en-US" dirty="0" smtClean="0"/>
              <a:t>tates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A61C8-E6CD-124F-8B0F-274D8D732AEB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89837" y="1261534"/>
            <a:ext cx="3513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Configuration interaction (CI):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30166" y="2934251"/>
            <a:ext cx="58272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Choose an </a:t>
            </a:r>
            <a:r>
              <a:rPr lang="en-US" sz="2000" i="1" dirty="0" smtClean="0">
                <a:latin typeface="Helvetica"/>
                <a:cs typeface="Helvetica"/>
              </a:rPr>
              <a:t>active space </a:t>
            </a:r>
            <a:r>
              <a:rPr lang="en-US" sz="2000" dirty="0" smtClean="0">
                <a:latin typeface="Helvetica"/>
                <a:cs typeface="Helvetica"/>
              </a:rPr>
              <a:t>of orbitals and electrons</a:t>
            </a:r>
          </a:p>
          <a:p>
            <a:pPr>
              <a:lnSpc>
                <a:spcPct val="50000"/>
              </a:lnSpc>
            </a:pPr>
            <a:endParaRPr lang="en-US" sz="2000" dirty="0" smtClean="0">
              <a:latin typeface="Helvetica"/>
              <a:cs typeface="Helvetica"/>
            </a:endParaRPr>
          </a:p>
          <a:p>
            <a:r>
              <a:rPr lang="en-US" sz="2000" b="1" dirty="0" smtClean="0">
                <a:latin typeface="Helvetica"/>
                <a:cs typeface="Helvetica"/>
              </a:rPr>
              <a:t>CASSCF:</a:t>
            </a:r>
            <a:r>
              <a:rPr lang="en-US" sz="2000" dirty="0" smtClean="0">
                <a:latin typeface="Helvetica"/>
                <a:cs typeface="Helvetica"/>
              </a:rPr>
              <a:t> Optimize the molecular orbital (MO) </a:t>
            </a:r>
          </a:p>
          <a:p>
            <a:r>
              <a:rPr lang="en-US" sz="2000" dirty="0">
                <a:latin typeface="Helvetica"/>
                <a:cs typeface="Helvetica"/>
              </a:rPr>
              <a:t> </a:t>
            </a:r>
            <a:r>
              <a:rPr lang="en-US" sz="2000" dirty="0" smtClean="0">
                <a:latin typeface="Helvetica"/>
                <a:cs typeface="Helvetica"/>
              </a:rPr>
              <a:t>                and CI coefficients</a:t>
            </a:r>
            <a:endParaRPr lang="en-US" sz="2000" dirty="0" smtClean="0">
              <a:latin typeface="Helvetica"/>
              <a:cs typeface="Helvetica"/>
              <a:sym typeface="Wingdings"/>
            </a:endParaRPr>
          </a:p>
          <a:p>
            <a:r>
              <a:rPr lang="en-US" sz="2000" b="1" dirty="0" smtClean="0">
                <a:latin typeface="Helvetica"/>
                <a:cs typeface="Helvetica"/>
                <a:sym typeface="Wingdings"/>
              </a:rPr>
              <a:t>CASCI:</a:t>
            </a:r>
            <a:r>
              <a:rPr lang="en-US" sz="2000" dirty="0" smtClean="0">
                <a:latin typeface="Helvetica"/>
                <a:cs typeface="Helvetica"/>
                <a:sym typeface="Wingdings"/>
              </a:rPr>
              <a:t>     Optimize only the CI coefficients</a:t>
            </a:r>
          </a:p>
        </p:txBody>
      </p:sp>
      <p:pic>
        <p:nvPicPr>
          <p:cNvPr id="14" name="Picture 13" descr="c4cs00037d-f5_hi-res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31" y="1952309"/>
            <a:ext cx="2838755" cy="2459270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0" y="4571209"/>
            <a:ext cx="9144000" cy="10561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/>
            <a:r>
              <a:rPr lang="en-US" sz="2000" dirty="0" smtClean="0">
                <a:latin typeface="Helvetica"/>
                <a:cs typeface="Helvetica"/>
              </a:rPr>
              <a:t>Floating occupation molecular orbital (FOMO)-</a:t>
            </a:r>
            <a:r>
              <a:rPr lang="en-US" sz="2000" dirty="0">
                <a:latin typeface="Helvetica"/>
                <a:cs typeface="Helvetica"/>
              </a:rPr>
              <a:t>SCF provides good orbitals for CASCI </a:t>
            </a:r>
            <a:r>
              <a:rPr lang="en-US" sz="2000" dirty="0" smtClean="0">
                <a:latin typeface="Helvetica"/>
                <a:cs typeface="Helvetica"/>
              </a:rPr>
              <a:t>calculations</a:t>
            </a:r>
          </a:p>
          <a:p>
            <a:pPr marL="457200"/>
            <a:endParaRPr lang="en-US" sz="2000" dirty="0" smtClean="0">
              <a:latin typeface="Helvetica"/>
              <a:cs typeface="Helvetica"/>
            </a:endParaRPr>
          </a:p>
          <a:p>
            <a:pPr marL="457200"/>
            <a:endParaRPr lang="en-US" sz="1400" dirty="0" smtClean="0">
              <a:latin typeface="Helvetica"/>
              <a:cs typeface="Helvetica"/>
            </a:endParaRPr>
          </a:p>
          <a:p>
            <a:pPr marL="457200" lvl="1" indent="-342900">
              <a:buFont typeface="Arial"/>
              <a:buChar char="•"/>
            </a:pPr>
            <a:r>
              <a:rPr lang="en-US" sz="2000" dirty="0">
                <a:latin typeface="Helvetica"/>
                <a:cs typeface="Helvetica"/>
              </a:rPr>
              <a:t>Excited electronic states generated with semiempirical </a:t>
            </a:r>
            <a:r>
              <a:rPr lang="en-US" sz="2000" dirty="0" smtClean="0">
                <a:latin typeface="Helvetica"/>
                <a:cs typeface="Helvetica"/>
              </a:rPr>
              <a:t>FOMO</a:t>
            </a:r>
            <a:r>
              <a:rPr lang="en-US" sz="2000" dirty="0">
                <a:latin typeface="Helvetica"/>
                <a:cs typeface="Helvetica"/>
              </a:rPr>
              <a:t>-</a:t>
            </a:r>
            <a:r>
              <a:rPr lang="en-US" sz="2000" dirty="0" smtClean="0">
                <a:latin typeface="Helvetica"/>
                <a:cs typeface="Helvetica"/>
              </a:rPr>
              <a:t>CASCI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79852" y="6322352"/>
            <a:ext cx="30641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dirty="0">
                <a:latin typeface="Helvetica"/>
                <a:cs typeface="Helvetica"/>
              </a:rPr>
              <a:t>Granucci, Toniolo </a:t>
            </a:r>
            <a:r>
              <a:rPr lang="en-US" sz="1400" i="1" dirty="0">
                <a:latin typeface="Helvetica"/>
                <a:cs typeface="Helvetica"/>
              </a:rPr>
              <a:t>CPL </a:t>
            </a:r>
            <a:r>
              <a:rPr lang="en-US" sz="1400" i="1" dirty="0" smtClean="0">
                <a:latin typeface="Helvetica"/>
                <a:cs typeface="Helvetica"/>
              </a:rPr>
              <a:t>2000</a:t>
            </a:r>
          </a:p>
          <a:p>
            <a:pPr algn="r"/>
            <a:r>
              <a:rPr lang="en-US" sz="1400" i="1" dirty="0" err="1" smtClean="0">
                <a:latin typeface="Helvetica"/>
                <a:cs typeface="Helvetica"/>
              </a:rPr>
              <a:t>Gozem</a:t>
            </a:r>
            <a:r>
              <a:rPr lang="en-US" sz="1400" i="1" dirty="0" smtClean="0">
                <a:latin typeface="Helvetica"/>
                <a:cs typeface="Helvetica"/>
              </a:rPr>
              <a:t> </a:t>
            </a:r>
            <a:r>
              <a:rPr lang="en-US" sz="1400" dirty="0" smtClean="0">
                <a:latin typeface="Helvetica"/>
                <a:cs typeface="Helvetica"/>
              </a:rPr>
              <a:t>et al. Chem. Soc. Rev. </a:t>
            </a:r>
            <a:r>
              <a:rPr lang="en-US" sz="1400" i="1" dirty="0" smtClean="0">
                <a:latin typeface="Helvetica"/>
                <a:cs typeface="Helvetica"/>
              </a:rPr>
              <a:t>2014</a:t>
            </a:r>
            <a:endParaRPr lang="en-US" sz="1400" i="1" dirty="0">
              <a:latin typeface="Helvetica"/>
              <a:cs typeface="Helvetica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9554144"/>
              </p:ext>
            </p:extLst>
          </p:nvPr>
        </p:nvGraphicFramePr>
        <p:xfrm>
          <a:off x="6083300" y="340360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17" name="Equation" r:id="rId4" imgW="114300" imgH="165100" progId="Equation.DSMT4">
                  <p:embed/>
                </p:oleObj>
              </mc:Choice>
              <mc:Fallback>
                <p:oleObj name="Equation" r:id="rId4" imgW="114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83300" y="340360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785562"/>
              </p:ext>
            </p:extLst>
          </p:nvPr>
        </p:nvGraphicFramePr>
        <p:xfrm>
          <a:off x="3743164" y="1234797"/>
          <a:ext cx="5307260" cy="1436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18" name="Equation" r:id="rId6" imgW="2768600" imgH="749300" progId="Equation.DSMT4">
                  <p:embed/>
                </p:oleObj>
              </mc:Choice>
              <mc:Fallback>
                <p:oleObj name="Equation" r:id="rId6" imgW="2768600" imgH="749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43164" y="1234797"/>
                        <a:ext cx="5307260" cy="14362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 descr="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874" y="4971593"/>
            <a:ext cx="3621174" cy="87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760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2466</TotalTime>
  <Words>2271</Words>
  <Application>Microsoft Macintosh PowerPoint</Application>
  <PresentationFormat>On-screen Show (4:3)</PresentationFormat>
  <Paragraphs>480</Paragraphs>
  <Slides>38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Arial Rounded MT Bold</vt:lpstr>
      <vt:lpstr>Calibri</vt:lpstr>
      <vt:lpstr>Helvetica</vt:lpstr>
      <vt:lpstr>Symbol</vt:lpstr>
      <vt:lpstr>Times New Roman</vt:lpstr>
      <vt:lpstr>Wingdings</vt:lpstr>
      <vt:lpstr>Office Theme</vt:lpstr>
      <vt:lpstr>Equation</vt:lpstr>
      <vt:lpstr>NONADIABATIC DYNAMICS OF PHOTOINDUCED  PROTON-COUPLED ELECTRON TRANSFER   </vt:lpstr>
      <vt:lpstr>The Light-Dependent Reactions  in Photosynthesis</vt:lpstr>
      <vt:lpstr>PowerPoint Presentation</vt:lpstr>
      <vt:lpstr>PCET in Photosystem II </vt:lpstr>
      <vt:lpstr>PowerPoint Presentation</vt:lpstr>
      <vt:lpstr>Photoinduced PCET in Model Systems</vt:lpstr>
      <vt:lpstr>Fundamental Questions</vt:lpstr>
      <vt:lpstr>PowerPoint Presentation</vt:lpstr>
      <vt:lpstr>Calculation of Solute Electronic States</vt:lpstr>
      <vt:lpstr>Overall Procedure</vt:lpstr>
      <vt:lpstr>PowerPoint Presentation</vt:lpstr>
      <vt:lpstr>PowerPoint Presentation</vt:lpstr>
      <vt:lpstr>Reparameterization code</vt:lpstr>
      <vt:lpstr>PowerPoint Presentation</vt:lpstr>
      <vt:lpstr>Code details</vt:lpstr>
      <vt:lpstr>PowerPoint Presentation</vt:lpstr>
      <vt:lpstr>PowerPoint Presentation</vt:lpstr>
      <vt:lpstr>PowerPoint Presentation</vt:lpstr>
      <vt:lpstr>PowerPoint Presentation</vt:lpstr>
      <vt:lpstr>Fundamental Questions</vt:lpstr>
      <vt:lpstr>Effects of Solvent Dynamics</vt:lpstr>
      <vt:lpstr>Fundamental Questions</vt:lpstr>
      <vt:lpstr>PowerPoint Presentation</vt:lpstr>
      <vt:lpstr>PowerPoint Presentation</vt:lpstr>
      <vt:lpstr>Quantum proton code details</vt:lpstr>
      <vt:lpstr>Modeling Photoexcitation for Quantum Proton</vt:lpstr>
      <vt:lpstr>Analysis of Proton Transfer</vt:lpstr>
      <vt:lpstr>H/D Isotope Effect</vt:lpstr>
      <vt:lpstr>Fundamental Questions</vt:lpstr>
      <vt:lpstr>Summary</vt:lpstr>
      <vt:lpstr>Future developments</vt:lpstr>
      <vt:lpstr>Acknowledgements</vt:lpstr>
      <vt:lpstr>Interpretation of Relaxation Process</vt:lpstr>
      <vt:lpstr>Solvent Dynamics and Proton Transfer</vt:lpstr>
      <vt:lpstr>Substituent and Solvent Effects</vt:lpstr>
      <vt:lpstr>Relation of Photo-EPT to PT and ET</vt:lpstr>
      <vt:lpstr>Analysis of Solvent Dynamics</vt:lpstr>
      <vt:lpstr>Analysis of Solvent Dynamics</vt:lpstr>
    </vt:vector>
  </TitlesOfParts>
  <Company>University of Illinois at Urbana-Champaign</Company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Puja Goyal</dc:creator>
  <cp:lastModifiedBy>Microsoft Office User</cp:lastModifiedBy>
  <cp:revision>695</cp:revision>
  <dcterms:created xsi:type="dcterms:W3CDTF">2015-07-21T22:24:32Z</dcterms:created>
  <dcterms:modified xsi:type="dcterms:W3CDTF">2018-06-10T11:53:47Z</dcterms:modified>
</cp:coreProperties>
</file>